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3" r:id="rId1"/>
  </p:sldMasterIdLst>
  <p:sldIdLst>
    <p:sldId id="256" r:id="rId2"/>
    <p:sldId id="264" r:id="rId3"/>
    <p:sldId id="268" r:id="rId4"/>
    <p:sldId id="276" r:id="rId5"/>
    <p:sldId id="257" r:id="rId6"/>
    <p:sldId id="270" r:id="rId7"/>
    <p:sldId id="272" r:id="rId8"/>
    <p:sldId id="269" r:id="rId9"/>
    <p:sldId id="271" r:id="rId10"/>
    <p:sldId id="274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949FD10-F172-4F8B-9B73-AD5CF3E3F8B4}" type="datetimeFigureOut">
              <a:rPr lang="ru-RU" smtClean="0"/>
              <a:pPr/>
              <a:t>03.10.2020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9904BDC-055E-4674-BAA3-2603905FE28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45" r:id="rId2"/>
    <p:sldLayoutId id="2147483846" r:id="rId3"/>
    <p:sldLayoutId id="2147483847" r:id="rId4"/>
    <p:sldLayoutId id="2147483848" r:id="rId5"/>
    <p:sldLayoutId id="2147483849" r:id="rId6"/>
    <p:sldLayoutId id="2147483850" r:id="rId7"/>
    <p:sldLayoutId id="2147483851" r:id="rId8"/>
    <p:sldLayoutId id="2147483852" r:id="rId9"/>
    <p:sldLayoutId id="2147483853" r:id="rId10"/>
    <p:sldLayoutId id="2147483854" r:id="rId11"/>
    <p:sldLayoutId id="2147483855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азну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1052736"/>
            <a:ext cx="4267200" cy="309634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907704" y="260648"/>
            <a:ext cx="612067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Әл-Фараби атындағы Қазақ ұлттық университеті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620689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Филология және әлем тілдері факультеті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60032" y="5517232"/>
            <a:ext cx="3644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Орындаған: Қасымова Балжан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Тексерген: Салқынбай А.Б.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3968" y="414908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МӨЖ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4725144"/>
            <a:ext cx="7848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Орхон бойынан табылған мұралардың мәдени-тілдік маңызы. </a:t>
            </a:r>
          </a:p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Йоллығ Тегін шығармашылығының елтанымдық ерекшелігі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7"/>
          <p:cNvSpPr txBox="1">
            <a:spLocks noChangeArrowheads="1"/>
          </p:cNvSpPr>
          <p:nvPr/>
        </p:nvSpPr>
        <p:spPr bwMode="auto">
          <a:xfrm>
            <a:off x="6343650" y="2083718"/>
            <a:ext cx="158432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9050" algn="ctr">
                <a:solidFill>
                  <a:srgbClr val="000000"/>
                </a:solidFill>
                <a:round/>
                <a:headEnd/>
                <a:tailEnd type="oval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1pPr>
            <a:lvl2pPr marL="742950" indent="-285750">
              <a:defRPr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2pPr>
            <a:lvl3pPr marL="1143000" indent="-228600">
              <a:defRPr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3pPr>
            <a:lvl4pPr marL="1600200" indent="-228600">
              <a:defRPr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4pPr>
            <a:lvl5pPr marL="2057400" indent="-228600">
              <a:defRPr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5pPr>
            <a:lvl6pPr marL="2514600" indent="-228600" fontAlgn="base" latinLnBrk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6pPr>
            <a:lvl7pPr marL="2971800" indent="-228600" fontAlgn="base" latinLnBrk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7pPr>
            <a:lvl8pPr marL="3429000" indent="-228600" fontAlgn="base" latinLnBrk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8pPr>
            <a:lvl9pPr marL="3886200" indent="-228600" fontAlgn="base" latinLnBrk="1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defRPr>
            </a:lvl9pPr>
          </a:lstStyle>
          <a:p>
            <a:r>
              <a:rPr lang="en-US" altLang="ko-KR" sz="1000" dirty="0" smtClean="0">
                <a:solidFill>
                  <a:srgbClr val="005EA4"/>
                </a:solidFill>
                <a:latin typeface="Arial" charset="0"/>
                <a:ea typeface="굴림" pitchFamily="34" charset="-127"/>
              </a:rPr>
              <a:t>. </a:t>
            </a:r>
            <a:endParaRPr lang="ko-KR" altLang="en-US" sz="1000" dirty="0">
              <a:solidFill>
                <a:srgbClr val="005EA4"/>
              </a:solidFill>
              <a:latin typeface="Arial" charset="0"/>
              <a:ea typeface="굴림" pitchFamily="34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331640" y="404664"/>
            <a:ext cx="710022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Көне ескерткіштерді зерттеуде қолға алынған мәселелер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11560" y="1412776"/>
            <a:ext cx="7776864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ғалым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Мырзатай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Жолдасбеков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«Күлтегін»  дүние жүз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«Күлтегін» ескерткішіне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ұқсас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он бес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мыңдай ескертк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оқып,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жүйеге түс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транскрипциясын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қажетт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қатар, алдағы уақытта жыл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сайын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қараша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Түрк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ескертк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штер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ң күн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болып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белг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ленд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Стрелка вниз 35"/>
          <p:cNvSpPr/>
          <p:nvPr/>
        </p:nvSpPr>
        <p:spPr>
          <a:xfrm>
            <a:off x="3707904" y="908720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611560" y="3428999"/>
            <a:ext cx="7776864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Күлтег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бабамыздың ел-жұртының қамын жеген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айқын дәлел болатын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тарихи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герд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ң көш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рмес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2001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жылы 18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мамырда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Астанадағы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Л.Н.Гумилев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атындағы Еуразия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Ұлттық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Университет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орнатылды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11560" y="4797152"/>
            <a:ext cx="7776864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Қазақтың халық ақыны белгілі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ғалым Олжас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Сүлейменовтың көне мұра жөн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 80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Монголияға әдейілеп барып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көне ескерткіштегі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 көз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көргенн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жазудың біраз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бөлігінің бүлінгенін байқап, Монголияның мәдениет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Министр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к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ескертк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штерд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ашық аспан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астында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қалдырмауды өт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K5F2X6Q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>
            <a:spLocks noChangeArrowheads="1"/>
          </p:cNvSpPr>
          <p:nvPr/>
        </p:nvSpPr>
        <p:spPr bwMode="gray">
          <a:xfrm>
            <a:off x="-38100" y="2017714"/>
            <a:ext cx="9155430" cy="484028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95536" y="188640"/>
            <a:ext cx="8568952" cy="5976664"/>
            <a:chOff x="1488" y="960"/>
            <a:chExt cx="2928" cy="2399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356" y="960"/>
              <a:ext cx="1192" cy="959"/>
              <a:chOff x="2356" y="960"/>
              <a:chExt cx="1192" cy="959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2356" y="960"/>
                <a:ext cx="1192" cy="959"/>
                <a:chOff x="2057" y="862"/>
                <a:chExt cx="1549" cy="1351"/>
              </a:xfrm>
            </p:grpSpPr>
            <p:sp>
              <p:nvSpPr>
                <p:cNvPr id="486406" name="AutoShape 6"/>
                <p:cNvSpPr>
                  <a:spLocks noChangeArrowheads="1"/>
                </p:cNvSpPr>
                <p:nvPr/>
              </p:nvSpPr>
              <p:spPr bwMode="gray">
                <a:xfrm>
                  <a:off x="2070" y="885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07" name="AutoShape 7"/>
                <p:cNvSpPr>
                  <a:spLocks noChangeArrowheads="1"/>
                </p:cNvSpPr>
                <p:nvPr/>
              </p:nvSpPr>
              <p:spPr bwMode="gray">
                <a:xfrm>
                  <a:off x="2057" y="862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08" name="AutoShape 8"/>
                <p:cNvSpPr>
                  <a:spLocks noChangeArrowheads="1"/>
                </p:cNvSpPr>
                <p:nvPr/>
              </p:nvSpPr>
              <p:spPr bwMode="gray">
                <a:xfrm>
                  <a:off x="2147" y="942"/>
                  <a:ext cx="1350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7262EC"/>
                    </a:gs>
                    <a:gs pos="100000">
                      <a:srgbClr val="2614AA"/>
                    </a:gs>
                  </a:gsLst>
                  <a:lin ang="27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86409" name="Text Box 9"/>
              <p:cNvSpPr txBox="1">
                <a:spLocks noChangeArrowheads="1"/>
              </p:cNvSpPr>
              <p:nvPr/>
            </p:nvSpPr>
            <p:spPr bwMode="gray">
              <a:xfrm>
                <a:off x="2562" y="1170"/>
                <a:ext cx="116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1488" y="1438"/>
              <a:ext cx="1193" cy="959"/>
              <a:chOff x="1488" y="1438"/>
              <a:chExt cx="1193" cy="959"/>
            </a:xfrm>
          </p:grpSpPr>
          <p:grpSp>
            <p:nvGrpSpPr>
              <p:cNvPr id="6" name="Group 11"/>
              <p:cNvGrpSpPr>
                <a:grpSpLocks/>
              </p:cNvGrpSpPr>
              <p:nvPr/>
            </p:nvGrpSpPr>
            <p:grpSpPr bwMode="auto">
              <a:xfrm>
                <a:off x="1488" y="1438"/>
                <a:ext cx="1193" cy="959"/>
                <a:chOff x="1110" y="2656"/>
                <a:chExt cx="1549" cy="1351"/>
              </a:xfrm>
            </p:grpSpPr>
            <p:sp>
              <p:nvSpPr>
                <p:cNvPr id="486412" name="AutoShape 12"/>
                <p:cNvSpPr>
                  <a:spLocks noChangeArrowheads="1"/>
                </p:cNvSpPr>
                <p:nvPr/>
              </p:nvSpPr>
              <p:spPr bwMode="gray">
                <a:xfrm>
                  <a:off x="1123" y="2679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13" name="AutoShape 13"/>
                <p:cNvSpPr>
                  <a:spLocks noChangeArrowheads="1"/>
                </p:cNvSpPr>
                <p:nvPr/>
              </p:nvSpPr>
              <p:spPr bwMode="gray">
                <a:xfrm>
                  <a:off x="1110" y="2656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14" name="AutoShape 14"/>
                <p:cNvSpPr>
                  <a:spLocks noChangeArrowheads="1"/>
                </p:cNvSpPr>
                <p:nvPr/>
              </p:nvSpPr>
              <p:spPr bwMode="gray">
                <a:xfrm>
                  <a:off x="1200" y="2736"/>
                  <a:ext cx="1348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49ACE3">
                        <a:gamma/>
                        <a:shade val="94118"/>
                        <a:invGamma/>
                      </a:srgbClr>
                    </a:gs>
                    <a:gs pos="100000">
                      <a:srgbClr val="49ACE3"/>
                    </a:gs>
                  </a:gsLst>
                  <a:lin ang="27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486415" name="Text Box 15"/>
              <p:cNvSpPr txBox="1">
                <a:spLocks noChangeArrowheads="1"/>
              </p:cNvSpPr>
              <p:nvPr/>
            </p:nvSpPr>
            <p:spPr bwMode="gray">
              <a:xfrm>
                <a:off x="2325" y="1856"/>
                <a:ext cx="116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2366" y="1919"/>
              <a:ext cx="1182" cy="959"/>
              <a:chOff x="2366" y="1919"/>
              <a:chExt cx="1182" cy="959"/>
            </a:xfrm>
          </p:grpSpPr>
          <p:grpSp>
            <p:nvGrpSpPr>
              <p:cNvPr id="8" name="Group 17"/>
              <p:cNvGrpSpPr>
                <a:grpSpLocks/>
              </p:cNvGrpSpPr>
              <p:nvPr/>
            </p:nvGrpSpPr>
            <p:grpSpPr bwMode="auto">
              <a:xfrm>
                <a:off x="2366" y="1919"/>
                <a:ext cx="1182" cy="959"/>
                <a:chOff x="3187" y="2656"/>
                <a:chExt cx="1536" cy="1351"/>
              </a:xfrm>
            </p:grpSpPr>
            <p:sp>
              <p:nvSpPr>
                <p:cNvPr id="486418" name="AutoShape 18"/>
                <p:cNvSpPr>
                  <a:spLocks noChangeArrowheads="1"/>
                </p:cNvSpPr>
                <p:nvPr/>
              </p:nvSpPr>
              <p:spPr bwMode="gray">
                <a:xfrm>
                  <a:off x="3187" y="2679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19" name="AutoShape 19"/>
                <p:cNvSpPr>
                  <a:spLocks noChangeArrowheads="1"/>
                </p:cNvSpPr>
                <p:nvPr/>
              </p:nvSpPr>
              <p:spPr bwMode="gray">
                <a:xfrm>
                  <a:off x="3325" y="2656"/>
                  <a:ext cx="1385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20" name="AutoShape 20"/>
                <p:cNvSpPr>
                  <a:spLocks noChangeArrowheads="1"/>
                </p:cNvSpPr>
                <p:nvPr/>
              </p:nvSpPr>
              <p:spPr bwMode="gray">
                <a:xfrm>
                  <a:off x="3264" y="2736"/>
                  <a:ext cx="1350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3366CC">
                        <a:gamma/>
                        <a:shade val="46275"/>
                        <a:invGamma/>
                      </a:srgbClr>
                    </a:gs>
                    <a:gs pos="100000">
                      <a:srgbClr val="3366CC"/>
                    </a:gs>
                  </a:gsLst>
                  <a:lin ang="27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86421" name="Text Box 21"/>
              <p:cNvSpPr txBox="1">
                <a:spLocks noChangeArrowheads="1"/>
              </p:cNvSpPr>
              <p:nvPr/>
            </p:nvSpPr>
            <p:spPr bwMode="gray">
              <a:xfrm>
                <a:off x="2544" y="2133"/>
                <a:ext cx="116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" name="Group 22"/>
            <p:cNvGrpSpPr>
              <a:grpSpLocks/>
            </p:cNvGrpSpPr>
            <p:nvPr/>
          </p:nvGrpSpPr>
          <p:grpSpPr bwMode="auto">
            <a:xfrm>
              <a:off x="3223" y="1438"/>
              <a:ext cx="1193" cy="959"/>
              <a:chOff x="3223" y="1438"/>
              <a:chExt cx="1193" cy="959"/>
            </a:xfrm>
          </p:grpSpPr>
          <p:grpSp>
            <p:nvGrpSpPr>
              <p:cNvPr id="10" name="Group 23"/>
              <p:cNvGrpSpPr>
                <a:grpSpLocks/>
              </p:cNvGrpSpPr>
              <p:nvPr/>
            </p:nvGrpSpPr>
            <p:grpSpPr bwMode="auto">
              <a:xfrm>
                <a:off x="3223" y="1438"/>
                <a:ext cx="1193" cy="959"/>
                <a:chOff x="2057" y="862"/>
                <a:chExt cx="1549" cy="1351"/>
              </a:xfrm>
            </p:grpSpPr>
            <p:sp>
              <p:nvSpPr>
                <p:cNvPr id="486424" name="AutoShape 24"/>
                <p:cNvSpPr>
                  <a:spLocks noChangeArrowheads="1"/>
                </p:cNvSpPr>
                <p:nvPr/>
              </p:nvSpPr>
              <p:spPr bwMode="gray">
                <a:xfrm>
                  <a:off x="2070" y="885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25" name="AutoShape 25"/>
                <p:cNvSpPr>
                  <a:spLocks noChangeArrowheads="1"/>
                </p:cNvSpPr>
                <p:nvPr/>
              </p:nvSpPr>
              <p:spPr bwMode="gray">
                <a:xfrm>
                  <a:off x="2057" y="862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26" name="AutoShape 26"/>
                <p:cNvSpPr>
                  <a:spLocks noChangeArrowheads="1"/>
                </p:cNvSpPr>
                <p:nvPr/>
              </p:nvSpPr>
              <p:spPr bwMode="gray">
                <a:xfrm>
                  <a:off x="2147" y="942"/>
                  <a:ext cx="1350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85B9C3">
                        <a:gamma/>
                        <a:shade val="46275"/>
                        <a:invGamma/>
                      </a:srgbClr>
                    </a:gs>
                    <a:gs pos="100000">
                      <a:srgbClr val="85B9C3"/>
                    </a:gs>
                  </a:gsLst>
                  <a:lin ang="27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algn="ctr"/>
                  <a:r>
                    <a:rPr lang="kk-KZ" dirty="0" smtClean="0"/>
                    <a:t>Орыс ғалымдарынан</a:t>
                  </a:r>
                </a:p>
                <a:p>
                  <a:pPr algn="ctr"/>
                  <a:r>
                    <a:rPr lang="kk-KZ" dirty="0" smtClean="0"/>
                    <a:t> С.Е.Малов, Л.Н.Гумилев,</a:t>
                  </a:r>
                </a:p>
                <a:p>
                  <a:pPr algn="ctr"/>
                  <a:r>
                    <a:rPr lang="kk-KZ" dirty="0" smtClean="0"/>
                    <a:t>И.В.Стеблева т.б зерттеді.</a:t>
                  </a:r>
                  <a:endParaRPr lang="en-US" dirty="0"/>
                </a:p>
              </p:txBody>
            </p:sp>
          </p:grpSp>
          <p:sp>
            <p:nvSpPr>
              <p:cNvPr id="486427" name="Text Box 27"/>
              <p:cNvSpPr txBox="1">
                <a:spLocks noChangeArrowheads="1"/>
              </p:cNvSpPr>
              <p:nvPr/>
            </p:nvSpPr>
            <p:spPr bwMode="gray">
              <a:xfrm>
                <a:off x="3435" y="1652"/>
                <a:ext cx="116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1" name="Group 28"/>
            <p:cNvGrpSpPr>
              <a:grpSpLocks/>
            </p:cNvGrpSpPr>
            <p:nvPr/>
          </p:nvGrpSpPr>
          <p:grpSpPr bwMode="auto">
            <a:xfrm>
              <a:off x="3223" y="2400"/>
              <a:ext cx="1193" cy="959"/>
              <a:chOff x="3223" y="2400"/>
              <a:chExt cx="1193" cy="959"/>
            </a:xfrm>
          </p:grpSpPr>
          <p:grpSp>
            <p:nvGrpSpPr>
              <p:cNvPr id="12" name="Group 29"/>
              <p:cNvGrpSpPr>
                <a:grpSpLocks/>
              </p:cNvGrpSpPr>
              <p:nvPr/>
            </p:nvGrpSpPr>
            <p:grpSpPr bwMode="auto">
              <a:xfrm>
                <a:off x="3223" y="2400"/>
                <a:ext cx="1193" cy="959"/>
                <a:chOff x="3174" y="2656"/>
                <a:chExt cx="1549" cy="1351"/>
              </a:xfrm>
            </p:grpSpPr>
            <p:sp>
              <p:nvSpPr>
                <p:cNvPr id="486430" name="AutoShape 30"/>
                <p:cNvSpPr>
                  <a:spLocks noChangeArrowheads="1"/>
                </p:cNvSpPr>
                <p:nvPr/>
              </p:nvSpPr>
              <p:spPr bwMode="gray">
                <a:xfrm>
                  <a:off x="3187" y="2679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31" name="AutoShape 31"/>
                <p:cNvSpPr>
                  <a:spLocks noChangeArrowheads="1"/>
                </p:cNvSpPr>
                <p:nvPr/>
              </p:nvSpPr>
              <p:spPr bwMode="gray">
                <a:xfrm>
                  <a:off x="3174" y="2656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32" name="AutoShape 32"/>
                <p:cNvSpPr>
                  <a:spLocks noChangeArrowheads="1"/>
                </p:cNvSpPr>
                <p:nvPr/>
              </p:nvSpPr>
              <p:spPr bwMode="gray">
                <a:xfrm>
                  <a:off x="3264" y="2736"/>
                  <a:ext cx="1363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41D592">
                        <a:gamma/>
                        <a:shade val="51373"/>
                        <a:invGamma/>
                      </a:srgbClr>
                    </a:gs>
                    <a:gs pos="100000">
                      <a:srgbClr val="41D592"/>
                    </a:gs>
                  </a:gsLst>
                  <a:lin ang="27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486433" name="Text Box 33"/>
              <p:cNvSpPr txBox="1">
                <a:spLocks noChangeArrowheads="1"/>
              </p:cNvSpPr>
              <p:nvPr/>
            </p:nvSpPr>
            <p:spPr bwMode="gray">
              <a:xfrm>
                <a:off x="3456" y="2650"/>
                <a:ext cx="116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3" name="Group 34"/>
            <p:cNvGrpSpPr>
              <a:grpSpLocks/>
            </p:cNvGrpSpPr>
            <p:nvPr/>
          </p:nvGrpSpPr>
          <p:grpSpPr bwMode="auto">
            <a:xfrm>
              <a:off x="1488" y="2400"/>
              <a:ext cx="1193" cy="959"/>
              <a:chOff x="1488" y="2400"/>
              <a:chExt cx="1193" cy="959"/>
            </a:xfrm>
          </p:grpSpPr>
          <p:grpSp>
            <p:nvGrpSpPr>
              <p:cNvPr id="14" name="Group 35"/>
              <p:cNvGrpSpPr>
                <a:grpSpLocks/>
              </p:cNvGrpSpPr>
              <p:nvPr/>
            </p:nvGrpSpPr>
            <p:grpSpPr bwMode="auto">
              <a:xfrm>
                <a:off x="1488" y="2400"/>
                <a:ext cx="1193" cy="959"/>
                <a:chOff x="3174" y="2656"/>
                <a:chExt cx="1549" cy="1351"/>
              </a:xfrm>
            </p:grpSpPr>
            <p:sp>
              <p:nvSpPr>
                <p:cNvPr id="486436" name="AutoShape 36"/>
                <p:cNvSpPr>
                  <a:spLocks noChangeArrowheads="1"/>
                </p:cNvSpPr>
                <p:nvPr/>
              </p:nvSpPr>
              <p:spPr bwMode="gray">
                <a:xfrm>
                  <a:off x="3187" y="2679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solidFill>
                  <a:srgbClr val="80808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C0C0C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37" name="AutoShape 37"/>
                <p:cNvSpPr>
                  <a:spLocks noChangeArrowheads="1"/>
                </p:cNvSpPr>
                <p:nvPr/>
              </p:nvSpPr>
              <p:spPr bwMode="gray">
                <a:xfrm>
                  <a:off x="3174" y="2656"/>
                  <a:ext cx="1536" cy="1328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gradFill rotWithShape="1">
                  <a:gsLst>
                    <a:gs pos="0">
                      <a:srgbClr val="E6E6E6"/>
                    </a:gs>
                    <a:gs pos="7499">
                      <a:srgbClr val="7D8496"/>
                    </a:gs>
                    <a:gs pos="26500">
                      <a:srgbClr val="E6E6E6"/>
                    </a:gs>
                    <a:gs pos="34000">
                      <a:srgbClr val="7D8496"/>
                    </a:gs>
                    <a:gs pos="46500">
                      <a:srgbClr val="E6E6E6"/>
                    </a:gs>
                    <a:gs pos="50000">
                      <a:srgbClr val="FFFFFF"/>
                    </a:gs>
                    <a:gs pos="53501">
                      <a:srgbClr val="E6E6E6"/>
                    </a:gs>
                    <a:gs pos="66001">
                      <a:srgbClr val="7D8496"/>
                    </a:gs>
                    <a:gs pos="73500">
                      <a:srgbClr val="E6E6E6"/>
                    </a:gs>
                    <a:gs pos="92501">
                      <a:srgbClr val="7D8496"/>
                    </a:gs>
                    <a:gs pos="100000">
                      <a:srgbClr val="E6E6E6"/>
                    </a:gs>
                  </a:gsLst>
                  <a:lin ang="2700000" scaled="1"/>
                </a:gradFill>
                <a:ln w="9525">
                  <a:solidFill>
                    <a:srgbClr val="C0C0C0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86438" name="AutoShape 38"/>
                <p:cNvSpPr>
                  <a:spLocks noChangeArrowheads="1"/>
                </p:cNvSpPr>
                <p:nvPr/>
              </p:nvSpPr>
              <p:spPr bwMode="gray">
                <a:xfrm>
                  <a:off x="3264" y="2736"/>
                  <a:ext cx="1350" cy="1168"/>
                </a:xfrm>
                <a:prstGeom prst="hexagon">
                  <a:avLst>
                    <a:gd name="adj" fmla="val 28896"/>
                    <a:gd name="vf" fmla="val 115470"/>
                  </a:avLst>
                </a:prstGeom>
                <a:gradFill rotWithShape="1">
                  <a:gsLst>
                    <a:gs pos="0">
                      <a:srgbClr val="0099CC">
                        <a:gamma/>
                        <a:shade val="84706"/>
                        <a:invGamma/>
                      </a:srgbClr>
                    </a:gs>
                    <a:gs pos="100000">
                      <a:srgbClr val="0099CC"/>
                    </a:gs>
                  </a:gsLst>
                  <a:lin ang="2700000" scaled="1"/>
                </a:gra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r>
                    <a:rPr lang="kk-KZ" dirty="0" smtClean="0">
                      <a:latin typeface="Times New Roman" pitchFamily="18" charset="0"/>
                      <a:cs typeface="Times New Roman" pitchFamily="18" charset="0"/>
                    </a:rPr>
                    <a:t>Шетелдік ғалымдардан </a:t>
                  </a:r>
                </a:p>
                <a:p>
                  <a:r>
                    <a:rPr lang="kk-KZ" dirty="0" smtClean="0">
                      <a:latin typeface="Times New Roman" pitchFamily="18" charset="0"/>
                      <a:cs typeface="Times New Roman" pitchFamily="18" charset="0"/>
                    </a:rPr>
                    <a:t>О Маенхен-Хелфен, </a:t>
                  </a:r>
                </a:p>
                <a:p>
                  <a:r>
                    <a:rPr lang="kk-KZ" dirty="0" smtClean="0">
                      <a:latin typeface="Times New Roman" pitchFamily="18" charset="0"/>
                      <a:cs typeface="Times New Roman" pitchFamily="18" charset="0"/>
                    </a:rPr>
                    <a:t>Ж.Пру т.б. зерттеді</a:t>
                  </a:r>
                  <a:endParaRPr lang="en-US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486439" name="Text Box 39"/>
              <p:cNvSpPr txBox="1">
                <a:spLocks noChangeArrowheads="1"/>
              </p:cNvSpPr>
              <p:nvPr/>
            </p:nvSpPr>
            <p:spPr bwMode="gray">
              <a:xfrm>
                <a:off x="1702" y="2602"/>
                <a:ext cx="116" cy="19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 sz="1400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486445" name="Text Box 45"/>
            <p:cNvSpPr txBox="1">
              <a:spLocks noChangeArrowheads="1"/>
            </p:cNvSpPr>
            <p:nvPr/>
          </p:nvSpPr>
          <p:spPr bwMode="gray">
            <a:xfrm>
              <a:off x="2568" y="3095"/>
              <a:ext cx="116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 sz="1400" dirty="0">
                <a:solidFill>
                  <a:srgbClr val="FFFFFF"/>
                </a:solidFill>
              </a:endParaRPr>
            </a:p>
          </p:txBody>
        </p:sp>
      </p:grpSp>
      <p:sp>
        <p:nvSpPr>
          <p:cNvPr id="46" name="Прямоугольник 45"/>
          <p:cNvSpPr/>
          <p:nvPr/>
        </p:nvSpPr>
        <p:spPr>
          <a:xfrm>
            <a:off x="899592" y="1484785"/>
            <a:ext cx="25202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3419872" y="476672"/>
            <a:ext cx="2520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156176" y="1556793"/>
            <a:ext cx="22322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971600" y="3933056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3419872" y="4869160"/>
            <a:ext cx="26642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940152" y="4077072"/>
            <a:ext cx="252028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Қазақ ғалымдарынан белгілі ғалымдар Ғ.Айдаров</a:t>
            </a:r>
          </a:p>
          <a:p>
            <a:pPr algn="ctr"/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 С. Аманжолов, Ә.Құрышжанов, М.Томанов т.б. зерттеді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3491880" y="2780928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491880" y="2908256"/>
            <a:ext cx="23762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6156176" y="2181215"/>
            <a:ext cx="21602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2" algn="ctr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en-US" b="1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3707904" y="4725144"/>
            <a:ext cx="20162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3635896" y="2996952"/>
            <a:ext cx="20162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Орхон ескерткіштерін зерттеген ғалымдар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971600" y="1556792"/>
            <a:ext cx="244827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Томсен 1893 жылы белгісіз болып келген Орхон және Енисей өзендерінің жағасынан табылған жазу-сызулардың «кілтін» дәл  тапты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3563888" y="476672"/>
            <a:ext cx="23042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В. В. Радлов 1894 жылы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тұңғыш рет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тіліне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аударып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текстінің нұсқасын латын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әліппесімен береді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 rot="-5400000">
            <a:off x="761727" y="2725862"/>
            <a:ext cx="4111625" cy="1598613"/>
            <a:chOff x="564" y="1992"/>
            <a:chExt cx="2658" cy="984"/>
          </a:xfrm>
        </p:grpSpPr>
        <p:sp>
          <p:nvSpPr>
            <p:cNvPr id="3" name="Freeform 5"/>
            <p:cNvSpPr>
              <a:spLocks/>
            </p:cNvSpPr>
            <p:nvPr/>
          </p:nvSpPr>
          <p:spPr bwMode="gray">
            <a:xfrm>
              <a:off x="564" y="2003"/>
              <a:ext cx="1197" cy="867"/>
            </a:xfrm>
            <a:custGeom>
              <a:avLst/>
              <a:gdLst>
                <a:gd name="T0" fmla="*/ 0 w 735"/>
                <a:gd name="T1" fmla="*/ 0 h 532"/>
                <a:gd name="T2" fmla="*/ 382 w 735"/>
                <a:gd name="T3" fmla="*/ 202 h 532"/>
                <a:gd name="T4" fmla="*/ 577 w 735"/>
                <a:gd name="T5" fmla="*/ 202 h 532"/>
                <a:gd name="T6" fmla="*/ 637 w 735"/>
                <a:gd name="T7" fmla="*/ 249 h 532"/>
                <a:gd name="T8" fmla="*/ 639 w 735"/>
                <a:gd name="T9" fmla="*/ 402 h 532"/>
                <a:gd name="T10" fmla="*/ 598 w 735"/>
                <a:gd name="T11" fmla="*/ 400 h 532"/>
                <a:gd name="T12" fmla="*/ 669 w 735"/>
                <a:gd name="T13" fmla="*/ 532 h 532"/>
                <a:gd name="T14" fmla="*/ 735 w 735"/>
                <a:gd name="T15" fmla="*/ 402 h 532"/>
                <a:gd name="T16" fmla="*/ 696 w 735"/>
                <a:gd name="T17" fmla="*/ 402 h 532"/>
                <a:gd name="T18" fmla="*/ 694 w 735"/>
                <a:gd name="T19" fmla="*/ 226 h 532"/>
                <a:gd name="T20" fmla="*/ 616 w 735"/>
                <a:gd name="T21" fmla="*/ 150 h 532"/>
                <a:gd name="T22" fmla="*/ 335 w 735"/>
                <a:gd name="T23" fmla="*/ 149 h 532"/>
                <a:gd name="T24" fmla="*/ 69 w 735"/>
                <a:gd name="T25" fmla="*/ 0 h 532"/>
                <a:gd name="T26" fmla="*/ 0 w 735"/>
                <a:gd name="T27" fmla="*/ 0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35" h="532">
                  <a:moveTo>
                    <a:pt x="0" y="0"/>
                  </a:moveTo>
                  <a:cubicBezTo>
                    <a:pt x="0" y="0"/>
                    <a:pt x="85" y="216"/>
                    <a:pt x="382" y="202"/>
                  </a:cubicBezTo>
                  <a:cubicBezTo>
                    <a:pt x="479" y="202"/>
                    <a:pt x="577" y="202"/>
                    <a:pt x="577" y="202"/>
                  </a:cubicBezTo>
                  <a:cubicBezTo>
                    <a:pt x="577" y="202"/>
                    <a:pt x="639" y="201"/>
                    <a:pt x="637" y="249"/>
                  </a:cubicBezTo>
                  <a:cubicBezTo>
                    <a:pt x="638" y="325"/>
                    <a:pt x="639" y="402"/>
                    <a:pt x="639" y="402"/>
                  </a:cubicBezTo>
                  <a:lnTo>
                    <a:pt x="598" y="400"/>
                  </a:lnTo>
                  <a:lnTo>
                    <a:pt x="669" y="532"/>
                  </a:lnTo>
                  <a:lnTo>
                    <a:pt x="735" y="402"/>
                  </a:lnTo>
                  <a:lnTo>
                    <a:pt x="696" y="402"/>
                  </a:lnTo>
                  <a:cubicBezTo>
                    <a:pt x="696" y="402"/>
                    <a:pt x="695" y="314"/>
                    <a:pt x="694" y="226"/>
                  </a:cubicBezTo>
                  <a:cubicBezTo>
                    <a:pt x="687" y="160"/>
                    <a:pt x="616" y="150"/>
                    <a:pt x="616" y="150"/>
                  </a:cubicBezTo>
                  <a:cubicBezTo>
                    <a:pt x="556" y="137"/>
                    <a:pt x="473" y="153"/>
                    <a:pt x="335" y="149"/>
                  </a:cubicBezTo>
                  <a:cubicBezTo>
                    <a:pt x="110" y="126"/>
                    <a:pt x="69" y="0"/>
                    <a:pt x="69" y="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00">
                    <a:gamma/>
                    <a:tint val="0"/>
                    <a:invGamma/>
                    <a:alpha val="0"/>
                  </a:srgbClr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29292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" name="Freeform 6"/>
            <p:cNvSpPr>
              <a:spLocks/>
            </p:cNvSpPr>
            <p:nvPr/>
          </p:nvSpPr>
          <p:spPr bwMode="gray">
            <a:xfrm>
              <a:off x="1773" y="1992"/>
              <a:ext cx="231" cy="984"/>
            </a:xfrm>
            <a:custGeom>
              <a:avLst/>
              <a:gdLst>
                <a:gd name="T0" fmla="*/ 37 w 142"/>
                <a:gd name="T1" fmla="*/ 1 h 604"/>
                <a:gd name="T2" fmla="*/ 45 w 142"/>
                <a:gd name="T3" fmla="*/ 472 h 604"/>
                <a:gd name="T4" fmla="*/ 0 w 142"/>
                <a:gd name="T5" fmla="*/ 474 h 604"/>
                <a:gd name="T6" fmla="*/ 72 w 142"/>
                <a:gd name="T7" fmla="*/ 604 h 604"/>
                <a:gd name="T8" fmla="*/ 142 w 142"/>
                <a:gd name="T9" fmla="*/ 474 h 604"/>
                <a:gd name="T10" fmla="*/ 100 w 142"/>
                <a:gd name="T11" fmla="*/ 474 h 604"/>
                <a:gd name="T12" fmla="*/ 99 w 142"/>
                <a:gd name="T13" fmla="*/ 0 h 604"/>
                <a:gd name="T14" fmla="*/ 37 w 142"/>
                <a:gd name="T15" fmla="*/ 1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604">
                  <a:moveTo>
                    <a:pt x="37" y="1"/>
                  </a:moveTo>
                  <a:lnTo>
                    <a:pt x="45" y="472"/>
                  </a:lnTo>
                  <a:lnTo>
                    <a:pt x="0" y="474"/>
                  </a:lnTo>
                  <a:lnTo>
                    <a:pt x="72" y="604"/>
                  </a:lnTo>
                  <a:lnTo>
                    <a:pt x="142" y="474"/>
                  </a:lnTo>
                  <a:lnTo>
                    <a:pt x="100" y="474"/>
                  </a:lnTo>
                  <a:lnTo>
                    <a:pt x="99" y="0"/>
                  </a:lnTo>
                  <a:lnTo>
                    <a:pt x="37" y="1"/>
                  </a:lnTo>
                  <a:close/>
                </a:path>
              </a:pathLst>
            </a:custGeom>
            <a:gradFill rotWithShape="1">
              <a:gsLst>
                <a:gs pos="0">
                  <a:srgbClr val="000000">
                    <a:gamma/>
                    <a:tint val="0"/>
                    <a:invGamma/>
                    <a:alpha val="0"/>
                  </a:srgbClr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29292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" name="Freeform 7"/>
            <p:cNvSpPr>
              <a:spLocks/>
            </p:cNvSpPr>
            <p:nvPr/>
          </p:nvSpPr>
          <p:spPr bwMode="gray">
            <a:xfrm flipH="1">
              <a:off x="2025" y="2003"/>
              <a:ext cx="1197" cy="867"/>
            </a:xfrm>
            <a:custGeom>
              <a:avLst/>
              <a:gdLst>
                <a:gd name="T0" fmla="*/ 0 w 735"/>
                <a:gd name="T1" fmla="*/ 0 h 532"/>
                <a:gd name="T2" fmla="*/ 382 w 735"/>
                <a:gd name="T3" fmla="*/ 202 h 532"/>
                <a:gd name="T4" fmla="*/ 577 w 735"/>
                <a:gd name="T5" fmla="*/ 202 h 532"/>
                <a:gd name="T6" fmla="*/ 637 w 735"/>
                <a:gd name="T7" fmla="*/ 249 h 532"/>
                <a:gd name="T8" fmla="*/ 639 w 735"/>
                <a:gd name="T9" fmla="*/ 402 h 532"/>
                <a:gd name="T10" fmla="*/ 598 w 735"/>
                <a:gd name="T11" fmla="*/ 400 h 532"/>
                <a:gd name="T12" fmla="*/ 669 w 735"/>
                <a:gd name="T13" fmla="*/ 532 h 532"/>
                <a:gd name="T14" fmla="*/ 735 w 735"/>
                <a:gd name="T15" fmla="*/ 402 h 532"/>
                <a:gd name="T16" fmla="*/ 696 w 735"/>
                <a:gd name="T17" fmla="*/ 402 h 532"/>
                <a:gd name="T18" fmla="*/ 694 w 735"/>
                <a:gd name="T19" fmla="*/ 226 h 532"/>
                <a:gd name="T20" fmla="*/ 616 w 735"/>
                <a:gd name="T21" fmla="*/ 150 h 532"/>
                <a:gd name="T22" fmla="*/ 335 w 735"/>
                <a:gd name="T23" fmla="*/ 149 h 532"/>
                <a:gd name="T24" fmla="*/ 69 w 735"/>
                <a:gd name="T25" fmla="*/ 0 h 532"/>
                <a:gd name="T26" fmla="*/ 0 w 735"/>
                <a:gd name="T27" fmla="*/ 0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35" h="532">
                  <a:moveTo>
                    <a:pt x="0" y="0"/>
                  </a:moveTo>
                  <a:cubicBezTo>
                    <a:pt x="0" y="0"/>
                    <a:pt x="85" y="216"/>
                    <a:pt x="382" y="202"/>
                  </a:cubicBezTo>
                  <a:cubicBezTo>
                    <a:pt x="479" y="202"/>
                    <a:pt x="577" y="202"/>
                    <a:pt x="577" y="202"/>
                  </a:cubicBezTo>
                  <a:cubicBezTo>
                    <a:pt x="577" y="202"/>
                    <a:pt x="639" y="201"/>
                    <a:pt x="637" y="249"/>
                  </a:cubicBezTo>
                  <a:cubicBezTo>
                    <a:pt x="638" y="325"/>
                    <a:pt x="639" y="402"/>
                    <a:pt x="639" y="402"/>
                  </a:cubicBezTo>
                  <a:lnTo>
                    <a:pt x="598" y="400"/>
                  </a:lnTo>
                  <a:lnTo>
                    <a:pt x="669" y="532"/>
                  </a:lnTo>
                  <a:lnTo>
                    <a:pt x="735" y="402"/>
                  </a:lnTo>
                  <a:lnTo>
                    <a:pt x="696" y="402"/>
                  </a:lnTo>
                  <a:cubicBezTo>
                    <a:pt x="696" y="402"/>
                    <a:pt x="695" y="314"/>
                    <a:pt x="694" y="226"/>
                  </a:cubicBezTo>
                  <a:cubicBezTo>
                    <a:pt x="687" y="160"/>
                    <a:pt x="616" y="150"/>
                    <a:pt x="616" y="150"/>
                  </a:cubicBezTo>
                  <a:cubicBezTo>
                    <a:pt x="556" y="137"/>
                    <a:pt x="473" y="153"/>
                    <a:pt x="335" y="149"/>
                  </a:cubicBezTo>
                  <a:cubicBezTo>
                    <a:pt x="110" y="126"/>
                    <a:pt x="69" y="0"/>
                    <a:pt x="69" y="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00">
                    <a:gamma/>
                    <a:tint val="0"/>
                    <a:invGamma/>
                    <a:alpha val="0"/>
                  </a:srgbClr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29292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6" name="Group 8"/>
          <p:cNvGrpSpPr>
            <a:grpSpLocks/>
          </p:cNvGrpSpPr>
          <p:nvPr/>
        </p:nvGrpSpPr>
        <p:grpSpPr bwMode="auto">
          <a:xfrm rot="5400000" flipH="1">
            <a:off x="4150245" y="2701256"/>
            <a:ext cx="4111625" cy="1644650"/>
            <a:chOff x="564" y="1992"/>
            <a:chExt cx="2658" cy="984"/>
          </a:xfrm>
        </p:grpSpPr>
        <p:sp>
          <p:nvSpPr>
            <p:cNvPr id="7" name="Freeform 9"/>
            <p:cNvSpPr>
              <a:spLocks/>
            </p:cNvSpPr>
            <p:nvPr/>
          </p:nvSpPr>
          <p:spPr bwMode="gray">
            <a:xfrm>
              <a:off x="564" y="2003"/>
              <a:ext cx="1197" cy="867"/>
            </a:xfrm>
            <a:custGeom>
              <a:avLst/>
              <a:gdLst>
                <a:gd name="T0" fmla="*/ 0 w 735"/>
                <a:gd name="T1" fmla="*/ 0 h 532"/>
                <a:gd name="T2" fmla="*/ 382 w 735"/>
                <a:gd name="T3" fmla="*/ 202 h 532"/>
                <a:gd name="T4" fmla="*/ 577 w 735"/>
                <a:gd name="T5" fmla="*/ 202 h 532"/>
                <a:gd name="T6" fmla="*/ 637 w 735"/>
                <a:gd name="T7" fmla="*/ 249 h 532"/>
                <a:gd name="T8" fmla="*/ 639 w 735"/>
                <a:gd name="T9" fmla="*/ 402 h 532"/>
                <a:gd name="T10" fmla="*/ 598 w 735"/>
                <a:gd name="T11" fmla="*/ 400 h 532"/>
                <a:gd name="T12" fmla="*/ 669 w 735"/>
                <a:gd name="T13" fmla="*/ 532 h 532"/>
                <a:gd name="T14" fmla="*/ 735 w 735"/>
                <a:gd name="T15" fmla="*/ 402 h 532"/>
                <a:gd name="T16" fmla="*/ 696 w 735"/>
                <a:gd name="T17" fmla="*/ 402 h 532"/>
                <a:gd name="T18" fmla="*/ 694 w 735"/>
                <a:gd name="T19" fmla="*/ 226 h 532"/>
                <a:gd name="T20" fmla="*/ 616 w 735"/>
                <a:gd name="T21" fmla="*/ 150 h 532"/>
                <a:gd name="T22" fmla="*/ 335 w 735"/>
                <a:gd name="T23" fmla="*/ 149 h 532"/>
                <a:gd name="T24" fmla="*/ 69 w 735"/>
                <a:gd name="T25" fmla="*/ 0 h 532"/>
                <a:gd name="T26" fmla="*/ 0 w 735"/>
                <a:gd name="T27" fmla="*/ 0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35" h="532">
                  <a:moveTo>
                    <a:pt x="0" y="0"/>
                  </a:moveTo>
                  <a:cubicBezTo>
                    <a:pt x="0" y="0"/>
                    <a:pt x="85" y="216"/>
                    <a:pt x="382" y="202"/>
                  </a:cubicBezTo>
                  <a:cubicBezTo>
                    <a:pt x="479" y="202"/>
                    <a:pt x="577" y="202"/>
                    <a:pt x="577" y="202"/>
                  </a:cubicBezTo>
                  <a:cubicBezTo>
                    <a:pt x="577" y="202"/>
                    <a:pt x="639" y="201"/>
                    <a:pt x="637" y="249"/>
                  </a:cubicBezTo>
                  <a:cubicBezTo>
                    <a:pt x="638" y="325"/>
                    <a:pt x="639" y="402"/>
                    <a:pt x="639" y="402"/>
                  </a:cubicBezTo>
                  <a:lnTo>
                    <a:pt x="598" y="400"/>
                  </a:lnTo>
                  <a:lnTo>
                    <a:pt x="669" y="532"/>
                  </a:lnTo>
                  <a:lnTo>
                    <a:pt x="735" y="402"/>
                  </a:lnTo>
                  <a:lnTo>
                    <a:pt x="696" y="402"/>
                  </a:lnTo>
                  <a:cubicBezTo>
                    <a:pt x="696" y="402"/>
                    <a:pt x="695" y="314"/>
                    <a:pt x="694" y="226"/>
                  </a:cubicBezTo>
                  <a:cubicBezTo>
                    <a:pt x="687" y="160"/>
                    <a:pt x="616" y="150"/>
                    <a:pt x="616" y="150"/>
                  </a:cubicBezTo>
                  <a:cubicBezTo>
                    <a:pt x="556" y="137"/>
                    <a:pt x="473" y="153"/>
                    <a:pt x="335" y="149"/>
                  </a:cubicBezTo>
                  <a:cubicBezTo>
                    <a:pt x="110" y="126"/>
                    <a:pt x="69" y="0"/>
                    <a:pt x="69" y="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00">
                    <a:gamma/>
                    <a:tint val="0"/>
                    <a:invGamma/>
                    <a:alpha val="0"/>
                  </a:srgbClr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29292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gray">
            <a:xfrm>
              <a:off x="1773" y="1992"/>
              <a:ext cx="231" cy="984"/>
            </a:xfrm>
            <a:custGeom>
              <a:avLst/>
              <a:gdLst>
                <a:gd name="T0" fmla="*/ 37 w 142"/>
                <a:gd name="T1" fmla="*/ 1 h 604"/>
                <a:gd name="T2" fmla="*/ 45 w 142"/>
                <a:gd name="T3" fmla="*/ 472 h 604"/>
                <a:gd name="T4" fmla="*/ 0 w 142"/>
                <a:gd name="T5" fmla="*/ 474 h 604"/>
                <a:gd name="T6" fmla="*/ 72 w 142"/>
                <a:gd name="T7" fmla="*/ 604 h 604"/>
                <a:gd name="T8" fmla="*/ 142 w 142"/>
                <a:gd name="T9" fmla="*/ 474 h 604"/>
                <a:gd name="T10" fmla="*/ 100 w 142"/>
                <a:gd name="T11" fmla="*/ 474 h 604"/>
                <a:gd name="T12" fmla="*/ 99 w 142"/>
                <a:gd name="T13" fmla="*/ 0 h 604"/>
                <a:gd name="T14" fmla="*/ 37 w 142"/>
                <a:gd name="T15" fmla="*/ 1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2" h="604">
                  <a:moveTo>
                    <a:pt x="37" y="1"/>
                  </a:moveTo>
                  <a:lnTo>
                    <a:pt x="45" y="472"/>
                  </a:lnTo>
                  <a:lnTo>
                    <a:pt x="0" y="474"/>
                  </a:lnTo>
                  <a:lnTo>
                    <a:pt x="72" y="604"/>
                  </a:lnTo>
                  <a:lnTo>
                    <a:pt x="142" y="474"/>
                  </a:lnTo>
                  <a:lnTo>
                    <a:pt x="100" y="474"/>
                  </a:lnTo>
                  <a:lnTo>
                    <a:pt x="99" y="0"/>
                  </a:lnTo>
                  <a:lnTo>
                    <a:pt x="37" y="1"/>
                  </a:lnTo>
                  <a:close/>
                </a:path>
              </a:pathLst>
            </a:custGeom>
            <a:gradFill rotWithShape="1">
              <a:gsLst>
                <a:gs pos="0">
                  <a:srgbClr val="000000">
                    <a:gamma/>
                    <a:tint val="0"/>
                    <a:invGamma/>
                    <a:alpha val="0"/>
                  </a:srgbClr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29292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gray">
            <a:xfrm flipH="1">
              <a:off x="2025" y="2003"/>
              <a:ext cx="1197" cy="867"/>
            </a:xfrm>
            <a:custGeom>
              <a:avLst/>
              <a:gdLst>
                <a:gd name="T0" fmla="*/ 0 w 735"/>
                <a:gd name="T1" fmla="*/ 0 h 532"/>
                <a:gd name="T2" fmla="*/ 382 w 735"/>
                <a:gd name="T3" fmla="*/ 202 h 532"/>
                <a:gd name="T4" fmla="*/ 577 w 735"/>
                <a:gd name="T5" fmla="*/ 202 h 532"/>
                <a:gd name="T6" fmla="*/ 637 w 735"/>
                <a:gd name="T7" fmla="*/ 249 h 532"/>
                <a:gd name="T8" fmla="*/ 639 w 735"/>
                <a:gd name="T9" fmla="*/ 402 h 532"/>
                <a:gd name="T10" fmla="*/ 598 w 735"/>
                <a:gd name="T11" fmla="*/ 400 h 532"/>
                <a:gd name="T12" fmla="*/ 669 w 735"/>
                <a:gd name="T13" fmla="*/ 532 h 532"/>
                <a:gd name="T14" fmla="*/ 735 w 735"/>
                <a:gd name="T15" fmla="*/ 402 h 532"/>
                <a:gd name="T16" fmla="*/ 696 w 735"/>
                <a:gd name="T17" fmla="*/ 402 h 532"/>
                <a:gd name="T18" fmla="*/ 694 w 735"/>
                <a:gd name="T19" fmla="*/ 226 h 532"/>
                <a:gd name="T20" fmla="*/ 616 w 735"/>
                <a:gd name="T21" fmla="*/ 150 h 532"/>
                <a:gd name="T22" fmla="*/ 335 w 735"/>
                <a:gd name="T23" fmla="*/ 149 h 532"/>
                <a:gd name="T24" fmla="*/ 69 w 735"/>
                <a:gd name="T25" fmla="*/ 0 h 532"/>
                <a:gd name="T26" fmla="*/ 0 w 735"/>
                <a:gd name="T27" fmla="*/ 0 h 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35" h="532">
                  <a:moveTo>
                    <a:pt x="0" y="0"/>
                  </a:moveTo>
                  <a:cubicBezTo>
                    <a:pt x="0" y="0"/>
                    <a:pt x="85" y="216"/>
                    <a:pt x="382" y="202"/>
                  </a:cubicBezTo>
                  <a:cubicBezTo>
                    <a:pt x="479" y="202"/>
                    <a:pt x="577" y="202"/>
                    <a:pt x="577" y="202"/>
                  </a:cubicBezTo>
                  <a:cubicBezTo>
                    <a:pt x="577" y="202"/>
                    <a:pt x="639" y="201"/>
                    <a:pt x="637" y="249"/>
                  </a:cubicBezTo>
                  <a:cubicBezTo>
                    <a:pt x="638" y="325"/>
                    <a:pt x="639" y="402"/>
                    <a:pt x="639" y="402"/>
                  </a:cubicBezTo>
                  <a:lnTo>
                    <a:pt x="598" y="400"/>
                  </a:lnTo>
                  <a:lnTo>
                    <a:pt x="669" y="532"/>
                  </a:lnTo>
                  <a:lnTo>
                    <a:pt x="735" y="402"/>
                  </a:lnTo>
                  <a:lnTo>
                    <a:pt x="696" y="402"/>
                  </a:lnTo>
                  <a:cubicBezTo>
                    <a:pt x="696" y="402"/>
                    <a:pt x="695" y="314"/>
                    <a:pt x="694" y="226"/>
                  </a:cubicBezTo>
                  <a:cubicBezTo>
                    <a:pt x="687" y="160"/>
                    <a:pt x="616" y="150"/>
                    <a:pt x="616" y="150"/>
                  </a:cubicBezTo>
                  <a:cubicBezTo>
                    <a:pt x="556" y="137"/>
                    <a:pt x="473" y="153"/>
                    <a:pt x="335" y="149"/>
                  </a:cubicBezTo>
                  <a:cubicBezTo>
                    <a:pt x="110" y="126"/>
                    <a:pt x="69" y="0"/>
                    <a:pt x="69" y="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00">
                    <a:gamma/>
                    <a:tint val="0"/>
                    <a:invGamma/>
                    <a:alpha val="0"/>
                  </a:srgbClr>
                </a:gs>
                <a:gs pos="100000">
                  <a:srgbClr val="000000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rgbClr val="292929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3635896" y="2420888"/>
            <a:ext cx="1872207" cy="1874218"/>
            <a:chOff x="2457" y="2000"/>
            <a:chExt cx="901" cy="888"/>
          </a:xfrm>
        </p:grpSpPr>
        <p:pic>
          <p:nvPicPr>
            <p:cNvPr id="11" name="Picture 13" descr="circuler_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2457" y="2000"/>
              <a:ext cx="901" cy="886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Oval 14"/>
            <p:cNvSpPr>
              <a:spLocks noChangeArrowheads="1"/>
            </p:cNvSpPr>
            <p:nvPr/>
          </p:nvSpPr>
          <p:spPr bwMode="ltGray">
            <a:xfrm>
              <a:off x="2457" y="2000"/>
              <a:ext cx="895" cy="888"/>
            </a:xfrm>
            <a:prstGeom prst="ellipse">
              <a:avLst/>
            </a:prstGeom>
            <a:gradFill rotWithShape="1">
              <a:gsLst>
                <a:gs pos="0">
                  <a:srgbClr val="F8F8F8">
                    <a:gamma/>
                    <a:shade val="26275"/>
                    <a:invGamma/>
                    <a:alpha val="89999"/>
                  </a:srgbClr>
                </a:gs>
                <a:gs pos="50000">
                  <a:srgbClr val="F8F8F8">
                    <a:alpha val="45000"/>
                  </a:srgbClr>
                </a:gs>
                <a:gs pos="100000">
                  <a:srgbClr val="F8F8F8">
                    <a:gamma/>
                    <a:shade val="26275"/>
                    <a:invGamma/>
                    <a:alpha val="89999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ltGray">
            <a:xfrm>
              <a:off x="2550" y="2018"/>
              <a:ext cx="703" cy="308"/>
            </a:xfrm>
            <a:custGeom>
              <a:avLst/>
              <a:gdLst>
                <a:gd name="T0" fmla="*/ 1301 w 1321"/>
                <a:gd name="T1" fmla="*/ 401 h 712"/>
                <a:gd name="T2" fmla="*/ 1317 w 1321"/>
                <a:gd name="T3" fmla="*/ 442 h 712"/>
                <a:gd name="T4" fmla="*/ 1321 w 1321"/>
                <a:gd name="T5" fmla="*/ 481 h 712"/>
                <a:gd name="T6" fmla="*/ 1315 w 1321"/>
                <a:gd name="T7" fmla="*/ 516 h 712"/>
                <a:gd name="T8" fmla="*/ 1298 w 1321"/>
                <a:gd name="T9" fmla="*/ 550 h 712"/>
                <a:gd name="T10" fmla="*/ 1272 w 1321"/>
                <a:gd name="T11" fmla="*/ 579 h 712"/>
                <a:gd name="T12" fmla="*/ 1239 w 1321"/>
                <a:gd name="T13" fmla="*/ 604 h 712"/>
                <a:gd name="T14" fmla="*/ 1196 w 1321"/>
                <a:gd name="T15" fmla="*/ 628 h 712"/>
                <a:gd name="T16" fmla="*/ 1147 w 1321"/>
                <a:gd name="T17" fmla="*/ 649 h 712"/>
                <a:gd name="T18" fmla="*/ 1092 w 1321"/>
                <a:gd name="T19" fmla="*/ 667 h 712"/>
                <a:gd name="T20" fmla="*/ 1031 w 1321"/>
                <a:gd name="T21" fmla="*/ 683 h 712"/>
                <a:gd name="T22" fmla="*/ 967 w 1321"/>
                <a:gd name="T23" fmla="*/ 694 h 712"/>
                <a:gd name="T24" fmla="*/ 896 w 1321"/>
                <a:gd name="T25" fmla="*/ 704 h 712"/>
                <a:gd name="T26" fmla="*/ 824 w 1321"/>
                <a:gd name="T27" fmla="*/ 710 h 712"/>
                <a:gd name="T28" fmla="*/ 795 w 1321"/>
                <a:gd name="T29" fmla="*/ 712 h 712"/>
                <a:gd name="T30" fmla="*/ 476 w 1321"/>
                <a:gd name="T31" fmla="*/ 712 h 712"/>
                <a:gd name="T32" fmla="*/ 472 w 1321"/>
                <a:gd name="T33" fmla="*/ 712 h 712"/>
                <a:gd name="T34" fmla="*/ 409 w 1321"/>
                <a:gd name="T35" fmla="*/ 708 h 712"/>
                <a:gd name="T36" fmla="*/ 348 w 1321"/>
                <a:gd name="T37" fmla="*/ 704 h 712"/>
                <a:gd name="T38" fmla="*/ 290 w 1321"/>
                <a:gd name="T39" fmla="*/ 696 h 712"/>
                <a:gd name="T40" fmla="*/ 235 w 1321"/>
                <a:gd name="T41" fmla="*/ 689 h 712"/>
                <a:gd name="T42" fmla="*/ 186 w 1321"/>
                <a:gd name="T43" fmla="*/ 677 h 712"/>
                <a:gd name="T44" fmla="*/ 141 w 1321"/>
                <a:gd name="T45" fmla="*/ 663 h 712"/>
                <a:gd name="T46" fmla="*/ 102 w 1321"/>
                <a:gd name="T47" fmla="*/ 648 h 712"/>
                <a:gd name="T48" fmla="*/ 67 w 1321"/>
                <a:gd name="T49" fmla="*/ 630 h 712"/>
                <a:gd name="T50" fmla="*/ 39 w 1321"/>
                <a:gd name="T51" fmla="*/ 608 h 712"/>
                <a:gd name="T52" fmla="*/ 18 w 1321"/>
                <a:gd name="T53" fmla="*/ 583 h 712"/>
                <a:gd name="T54" fmla="*/ 6 w 1321"/>
                <a:gd name="T55" fmla="*/ 554 h 712"/>
                <a:gd name="T56" fmla="*/ 0 w 1321"/>
                <a:gd name="T57" fmla="*/ 524 h 712"/>
                <a:gd name="T58" fmla="*/ 0 w 1321"/>
                <a:gd name="T59" fmla="*/ 520 h 712"/>
                <a:gd name="T60" fmla="*/ 4 w 1321"/>
                <a:gd name="T61" fmla="*/ 487 h 712"/>
                <a:gd name="T62" fmla="*/ 16 w 1321"/>
                <a:gd name="T63" fmla="*/ 446 h 712"/>
                <a:gd name="T64" fmla="*/ 51 w 1321"/>
                <a:gd name="T65" fmla="*/ 370 h 712"/>
                <a:gd name="T66" fmla="*/ 94 w 1321"/>
                <a:gd name="T67" fmla="*/ 299 h 712"/>
                <a:gd name="T68" fmla="*/ 147 w 1321"/>
                <a:gd name="T69" fmla="*/ 235 h 712"/>
                <a:gd name="T70" fmla="*/ 204 w 1321"/>
                <a:gd name="T71" fmla="*/ 176 h 712"/>
                <a:gd name="T72" fmla="*/ 270 w 1321"/>
                <a:gd name="T73" fmla="*/ 125 h 712"/>
                <a:gd name="T74" fmla="*/ 341 w 1321"/>
                <a:gd name="T75" fmla="*/ 82 h 712"/>
                <a:gd name="T76" fmla="*/ 415 w 1321"/>
                <a:gd name="T77" fmla="*/ 47 h 712"/>
                <a:gd name="T78" fmla="*/ 497 w 1321"/>
                <a:gd name="T79" fmla="*/ 21 h 712"/>
                <a:gd name="T80" fmla="*/ 581 w 1321"/>
                <a:gd name="T81" fmla="*/ 6 h 712"/>
                <a:gd name="T82" fmla="*/ 667 w 1321"/>
                <a:gd name="T83" fmla="*/ 0 h 712"/>
                <a:gd name="T84" fmla="*/ 667 w 1321"/>
                <a:gd name="T85" fmla="*/ 0 h 712"/>
                <a:gd name="T86" fmla="*/ 759 w 1321"/>
                <a:gd name="T87" fmla="*/ 6 h 712"/>
                <a:gd name="T88" fmla="*/ 847 w 1321"/>
                <a:gd name="T89" fmla="*/ 23 h 712"/>
                <a:gd name="T90" fmla="*/ 932 w 1321"/>
                <a:gd name="T91" fmla="*/ 53 h 712"/>
                <a:gd name="T92" fmla="*/ 1010 w 1321"/>
                <a:gd name="T93" fmla="*/ 90 h 712"/>
                <a:gd name="T94" fmla="*/ 1082 w 1321"/>
                <a:gd name="T95" fmla="*/ 137 h 712"/>
                <a:gd name="T96" fmla="*/ 1149 w 1321"/>
                <a:gd name="T97" fmla="*/ 194 h 712"/>
                <a:gd name="T98" fmla="*/ 1208 w 1321"/>
                <a:gd name="T99" fmla="*/ 256 h 712"/>
                <a:gd name="T100" fmla="*/ 1258 w 1321"/>
                <a:gd name="T101" fmla="*/ 325 h 712"/>
                <a:gd name="T102" fmla="*/ 1301 w 1321"/>
                <a:gd name="T103" fmla="*/ 401 h 712"/>
                <a:gd name="T104" fmla="*/ 1301 w 1321"/>
                <a:gd name="T105" fmla="*/ 401 h 7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321" h="712">
                  <a:moveTo>
                    <a:pt x="1301" y="401"/>
                  </a:moveTo>
                  <a:lnTo>
                    <a:pt x="1317" y="442"/>
                  </a:lnTo>
                  <a:lnTo>
                    <a:pt x="1321" y="481"/>
                  </a:lnTo>
                  <a:lnTo>
                    <a:pt x="1315" y="516"/>
                  </a:lnTo>
                  <a:lnTo>
                    <a:pt x="1298" y="550"/>
                  </a:lnTo>
                  <a:lnTo>
                    <a:pt x="1272" y="579"/>
                  </a:lnTo>
                  <a:lnTo>
                    <a:pt x="1239" y="604"/>
                  </a:lnTo>
                  <a:lnTo>
                    <a:pt x="1196" y="628"/>
                  </a:lnTo>
                  <a:lnTo>
                    <a:pt x="1147" y="649"/>
                  </a:lnTo>
                  <a:lnTo>
                    <a:pt x="1092" y="667"/>
                  </a:lnTo>
                  <a:lnTo>
                    <a:pt x="1031" y="683"/>
                  </a:lnTo>
                  <a:lnTo>
                    <a:pt x="967" y="694"/>
                  </a:lnTo>
                  <a:lnTo>
                    <a:pt x="896" y="704"/>
                  </a:lnTo>
                  <a:lnTo>
                    <a:pt x="824" y="710"/>
                  </a:lnTo>
                  <a:lnTo>
                    <a:pt x="795" y="712"/>
                  </a:lnTo>
                  <a:lnTo>
                    <a:pt x="476" y="712"/>
                  </a:lnTo>
                  <a:lnTo>
                    <a:pt x="472" y="712"/>
                  </a:lnTo>
                  <a:lnTo>
                    <a:pt x="409" y="708"/>
                  </a:lnTo>
                  <a:lnTo>
                    <a:pt x="348" y="704"/>
                  </a:lnTo>
                  <a:lnTo>
                    <a:pt x="290" y="696"/>
                  </a:lnTo>
                  <a:lnTo>
                    <a:pt x="235" y="689"/>
                  </a:lnTo>
                  <a:lnTo>
                    <a:pt x="186" y="677"/>
                  </a:lnTo>
                  <a:lnTo>
                    <a:pt x="141" y="663"/>
                  </a:lnTo>
                  <a:lnTo>
                    <a:pt x="102" y="648"/>
                  </a:lnTo>
                  <a:lnTo>
                    <a:pt x="67" y="630"/>
                  </a:lnTo>
                  <a:lnTo>
                    <a:pt x="39" y="608"/>
                  </a:lnTo>
                  <a:lnTo>
                    <a:pt x="18" y="583"/>
                  </a:lnTo>
                  <a:lnTo>
                    <a:pt x="6" y="554"/>
                  </a:lnTo>
                  <a:lnTo>
                    <a:pt x="0" y="524"/>
                  </a:lnTo>
                  <a:lnTo>
                    <a:pt x="0" y="520"/>
                  </a:lnTo>
                  <a:lnTo>
                    <a:pt x="4" y="487"/>
                  </a:lnTo>
                  <a:lnTo>
                    <a:pt x="16" y="446"/>
                  </a:lnTo>
                  <a:lnTo>
                    <a:pt x="51" y="370"/>
                  </a:lnTo>
                  <a:lnTo>
                    <a:pt x="94" y="299"/>
                  </a:lnTo>
                  <a:lnTo>
                    <a:pt x="147" y="235"/>
                  </a:lnTo>
                  <a:lnTo>
                    <a:pt x="204" y="176"/>
                  </a:lnTo>
                  <a:lnTo>
                    <a:pt x="270" y="125"/>
                  </a:lnTo>
                  <a:lnTo>
                    <a:pt x="341" y="82"/>
                  </a:lnTo>
                  <a:lnTo>
                    <a:pt x="415" y="47"/>
                  </a:lnTo>
                  <a:lnTo>
                    <a:pt x="497" y="21"/>
                  </a:lnTo>
                  <a:lnTo>
                    <a:pt x="581" y="6"/>
                  </a:lnTo>
                  <a:lnTo>
                    <a:pt x="667" y="0"/>
                  </a:lnTo>
                  <a:lnTo>
                    <a:pt x="667" y="0"/>
                  </a:lnTo>
                  <a:lnTo>
                    <a:pt x="759" y="6"/>
                  </a:lnTo>
                  <a:lnTo>
                    <a:pt x="847" y="23"/>
                  </a:lnTo>
                  <a:lnTo>
                    <a:pt x="932" y="53"/>
                  </a:lnTo>
                  <a:lnTo>
                    <a:pt x="1010" y="90"/>
                  </a:lnTo>
                  <a:lnTo>
                    <a:pt x="1082" y="137"/>
                  </a:lnTo>
                  <a:lnTo>
                    <a:pt x="1149" y="194"/>
                  </a:lnTo>
                  <a:lnTo>
                    <a:pt x="1208" y="256"/>
                  </a:lnTo>
                  <a:lnTo>
                    <a:pt x="1258" y="325"/>
                  </a:lnTo>
                  <a:lnTo>
                    <a:pt x="1301" y="401"/>
                  </a:lnTo>
                  <a:lnTo>
                    <a:pt x="1301" y="401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DDDDDD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BBF6EE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4" name="Group 16"/>
            <p:cNvGrpSpPr>
              <a:grpSpLocks/>
            </p:cNvGrpSpPr>
            <p:nvPr/>
          </p:nvGrpSpPr>
          <p:grpSpPr bwMode="auto">
            <a:xfrm rot="-1297425" flipH="1" flipV="1">
              <a:off x="2525" y="2693"/>
              <a:ext cx="781" cy="188"/>
              <a:chOff x="2532" y="1051"/>
              <a:chExt cx="893" cy="246"/>
            </a:xfrm>
          </p:grpSpPr>
          <p:grpSp>
            <p:nvGrpSpPr>
              <p:cNvPr id="15" name="Group 17"/>
              <p:cNvGrpSpPr>
                <a:grpSpLocks/>
              </p:cNvGrpSpPr>
              <p:nvPr/>
            </p:nvGrpSpPr>
            <p:grpSpPr bwMode="auto">
              <a:xfrm>
                <a:off x="2532" y="1051"/>
                <a:ext cx="743" cy="185"/>
                <a:chOff x="1565" y="2568"/>
                <a:chExt cx="1118" cy="279"/>
              </a:xfrm>
            </p:grpSpPr>
            <p:sp>
              <p:nvSpPr>
                <p:cNvPr id="21" name="AutoShape 18"/>
                <p:cNvSpPr>
                  <a:spLocks noChangeArrowheads="1"/>
                </p:cNvSpPr>
                <p:nvPr/>
              </p:nvSpPr>
              <p:spPr bwMode="ltGray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2" name="AutoShape 19"/>
                <p:cNvSpPr>
                  <a:spLocks noChangeArrowheads="1"/>
                </p:cNvSpPr>
                <p:nvPr/>
              </p:nvSpPr>
              <p:spPr bwMode="ltGray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3" name="AutoShape 20"/>
                <p:cNvSpPr>
                  <a:spLocks noChangeArrowheads="1"/>
                </p:cNvSpPr>
                <p:nvPr/>
              </p:nvSpPr>
              <p:spPr bwMode="ltGray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4" name="AutoShape 21"/>
                <p:cNvSpPr>
                  <a:spLocks noChangeArrowheads="1"/>
                </p:cNvSpPr>
                <p:nvPr/>
              </p:nvSpPr>
              <p:spPr bwMode="ltGray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6" name="Group 22"/>
              <p:cNvGrpSpPr>
                <a:grpSpLocks/>
              </p:cNvGrpSpPr>
              <p:nvPr/>
            </p:nvGrpSpPr>
            <p:grpSpPr bwMode="auto">
              <a:xfrm rot="1353540">
                <a:off x="2682" y="1111"/>
                <a:ext cx="743" cy="186"/>
                <a:chOff x="1565" y="2568"/>
                <a:chExt cx="1118" cy="279"/>
              </a:xfrm>
            </p:grpSpPr>
            <p:sp>
              <p:nvSpPr>
                <p:cNvPr id="17" name="AutoShape 23"/>
                <p:cNvSpPr>
                  <a:spLocks noChangeArrowheads="1"/>
                </p:cNvSpPr>
                <p:nvPr/>
              </p:nvSpPr>
              <p:spPr bwMode="ltGray">
                <a:xfrm rot="5263130">
                  <a:off x="1859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8" name="AutoShape 24"/>
                <p:cNvSpPr>
                  <a:spLocks noChangeArrowheads="1"/>
                </p:cNvSpPr>
                <p:nvPr/>
              </p:nvSpPr>
              <p:spPr bwMode="ltGray">
                <a:xfrm rot="6078281">
                  <a:off x="1995" y="2274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9" name="AutoShape 25"/>
                <p:cNvSpPr>
                  <a:spLocks noChangeArrowheads="1"/>
                </p:cNvSpPr>
                <p:nvPr/>
              </p:nvSpPr>
              <p:spPr bwMode="ltGray">
                <a:xfrm rot="6373927">
                  <a:off x="2071" y="229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0" name="AutoShape 26"/>
                <p:cNvSpPr>
                  <a:spLocks noChangeArrowheads="1"/>
                </p:cNvSpPr>
                <p:nvPr/>
              </p:nvSpPr>
              <p:spPr bwMode="ltGray">
                <a:xfrm rot="6906312">
                  <a:off x="2161" y="2326"/>
                  <a:ext cx="227" cy="816"/>
                </a:xfrm>
                <a:prstGeom prst="moon">
                  <a:avLst>
                    <a:gd name="adj" fmla="val 49773"/>
                  </a:avLst>
                </a:prstGeom>
                <a:solidFill>
                  <a:srgbClr val="F8F8F8">
                    <a:alpha val="3999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zh-CN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</p:grpSp>
      <p:grpSp>
        <p:nvGrpSpPr>
          <p:cNvPr id="25" name="Group 27"/>
          <p:cNvGrpSpPr>
            <a:grpSpLocks/>
          </p:cNvGrpSpPr>
          <p:nvPr/>
        </p:nvGrpSpPr>
        <p:grpSpPr bwMode="auto">
          <a:xfrm>
            <a:off x="827584" y="1340768"/>
            <a:ext cx="1362075" cy="1322388"/>
            <a:chOff x="4320" y="1152"/>
            <a:chExt cx="414" cy="402"/>
          </a:xfrm>
        </p:grpSpPr>
        <p:sp>
          <p:nvSpPr>
            <p:cNvPr id="26" name="AutoShape 28"/>
            <p:cNvSpPr>
              <a:spLocks noChangeArrowheads="1"/>
            </p:cNvSpPr>
            <p:nvPr/>
          </p:nvSpPr>
          <p:spPr bwMode="lt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66B1CC"/>
                </a:gs>
                <a:gs pos="100000">
                  <a:srgbClr val="66B1CC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Freeform 29"/>
            <p:cNvSpPr>
              <a:spLocks/>
            </p:cNvSpPr>
            <p:nvPr/>
          </p:nvSpPr>
          <p:spPr bwMode="ltGray">
            <a:xfrm>
              <a:off x="4346" y="1178"/>
              <a:ext cx="206" cy="201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66B1CC">
                    <a:gamma/>
                    <a:tint val="48627"/>
                    <a:invGamma/>
                  </a:srgbClr>
                </a:gs>
                <a:gs pos="50000">
                  <a:srgbClr val="66B1CC">
                    <a:alpha val="0"/>
                  </a:srgbClr>
                </a:gs>
                <a:gs pos="100000">
                  <a:srgbClr val="66B1CC">
                    <a:gamma/>
                    <a:tint val="48627"/>
                    <a:invGamma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28" name="Group 30"/>
          <p:cNvGrpSpPr>
            <a:grpSpLocks/>
          </p:cNvGrpSpPr>
          <p:nvPr/>
        </p:nvGrpSpPr>
        <p:grpSpPr bwMode="auto">
          <a:xfrm>
            <a:off x="864121" y="2842543"/>
            <a:ext cx="1362075" cy="1322388"/>
            <a:chOff x="4320" y="1152"/>
            <a:chExt cx="414" cy="402"/>
          </a:xfrm>
        </p:grpSpPr>
        <p:sp>
          <p:nvSpPr>
            <p:cNvPr id="29" name="AutoShape 31"/>
            <p:cNvSpPr>
              <a:spLocks noChangeArrowheads="1"/>
            </p:cNvSpPr>
            <p:nvPr/>
          </p:nvSpPr>
          <p:spPr bwMode="lt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C85414"/>
                </a:gs>
                <a:gs pos="100000">
                  <a:srgbClr val="C85414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ltGray">
            <a:xfrm>
              <a:off x="4346" y="1178"/>
              <a:ext cx="206" cy="201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C85414">
                    <a:gamma/>
                    <a:tint val="48627"/>
                    <a:invGamma/>
                  </a:srgbClr>
                </a:gs>
                <a:gs pos="50000">
                  <a:srgbClr val="C85414">
                    <a:alpha val="0"/>
                  </a:srgbClr>
                </a:gs>
                <a:gs pos="100000">
                  <a:srgbClr val="C85414">
                    <a:gamma/>
                    <a:tint val="48627"/>
                    <a:invGamma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1" name="Group 33"/>
          <p:cNvGrpSpPr>
            <a:grpSpLocks/>
          </p:cNvGrpSpPr>
          <p:nvPr/>
        </p:nvGrpSpPr>
        <p:grpSpPr bwMode="auto">
          <a:xfrm>
            <a:off x="878408" y="4364956"/>
            <a:ext cx="1362075" cy="1322387"/>
            <a:chOff x="4320" y="1152"/>
            <a:chExt cx="414" cy="402"/>
          </a:xfrm>
        </p:grpSpPr>
        <p:sp>
          <p:nvSpPr>
            <p:cNvPr id="32" name="AutoShape 34"/>
            <p:cNvSpPr>
              <a:spLocks noChangeArrowheads="1"/>
            </p:cNvSpPr>
            <p:nvPr/>
          </p:nvSpPr>
          <p:spPr bwMode="lt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7D94F7"/>
                </a:gs>
                <a:gs pos="100000">
                  <a:srgbClr val="7D94F7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ltGray">
            <a:xfrm>
              <a:off x="4346" y="1178"/>
              <a:ext cx="206" cy="201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7D94F7">
                    <a:gamma/>
                    <a:tint val="48627"/>
                    <a:invGamma/>
                  </a:srgbClr>
                </a:gs>
                <a:gs pos="50000">
                  <a:srgbClr val="7D94F7">
                    <a:alpha val="0"/>
                  </a:srgbClr>
                </a:gs>
                <a:gs pos="100000">
                  <a:srgbClr val="7D94F7">
                    <a:gamma/>
                    <a:tint val="48627"/>
                    <a:invGamma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4" name="Group 36"/>
          <p:cNvGrpSpPr>
            <a:grpSpLocks/>
          </p:cNvGrpSpPr>
          <p:nvPr/>
        </p:nvGrpSpPr>
        <p:grpSpPr bwMode="auto">
          <a:xfrm>
            <a:off x="6845821" y="1340768"/>
            <a:ext cx="1362075" cy="1322388"/>
            <a:chOff x="4320" y="1152"/>
            <a:chExt cx="414" cy="402"/>
          </a:xfrm>
        </p:grpSpPr>
        <p:sp>
          <p:nvSpPr>
            <p:cNvPr id="35" name="AutoShape 37"/>
            <p:cNvSpPr>
              <a:spLocks noChangeArrowheads="1"/>
            </p:cNvSpPr>
            <p:nvPr/>
          </p:nvSpPr>
          <p:spPr bwMode="lt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66B1CC"/>
                </a:gs>
                <a:gs pos="100000">
                  <a:srgbClr val="66B1CC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Freeform 38"/>
            <p:cNvSpPr>
              <a:spLocks/>
            </p:cNvSpPr>
            <p:nvPr/>
          </p:nvSpPr>
          <p:spPr bwMode="ltGray">
            <a:xfrm>
              <a:off x="4346" y="1178"/>
              <a:ext cx="206" cy="201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66B1CC">
                    <a:gamma/>
                    <a:tint val="48627"/>
                    <a:invGamma/>
                  </a:srgbClr>
                </a:gs>
                <a:gs pos="50000">
                  <a:srgbClr val="66B1CC">
                    <a:alpha val="0"/>
                  </a:srgbClr>
                </a:gs>
                <a:gs pos="100000">
                  <a:srgbClr val="66B1CC">
                    <a:gamma/>
                    <a:tint val="48627"/>
                    <a:invGamma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37" name="Group 39"/>
          <p:cNvGrpSpPr>
            <a:grpSpLocks/>
          </p:cNvGrpSpPr>
          <p:nvPr/>
        </p:nvGrpSpPr>
        <p:grpSpPr bwMode="auto">
          <a:xfrm>
            <a:off x="6876256" y="2852936"/>
            <a:ext cx="1362075" cy="1322388"/>
            <a:chOff x="4320" y="1152"/>
            <a:chExt cx="414" cy="402"/>
          </a:xfrm>
        </p:grpSpPr>
        <p:sp>
          <p:nvSpPr>
            <p:cNvPr id="38" name="AutoShape 40"/>
            <p:cNvSpPr>
              <a:spLocks noChangeArrowheads="1"/>
            </p:cNvSpPr>
            <p:nvPr/>
          </p:nvSpPr>
          <p:spPr bwMode="lt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C85414"/>
                </a:gs>
                <a:gs pos="100000">
                  <a:srgbClr val="C85414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Freeform 41"/>
            <p:cNvSpPr>
              <a:spLocks/>
            </p:cNvSpPr>
            <p:nvPr/>
          </p:nvSpPr>
          <p:spPr bwMode="ltGray">
            <a:xfrm>
              <a:off x="4346" y="1178"/>
              <a:ext cx="206" cy="201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C85414">
                    <a:gamma/>
                    <a:tint val="48627"/>
                    <a:invGamma/>
                  </a:srgbClr>
                </a:gs>
                <a:gs pos="50000">
                  <a:srgbClr val="C85414">
                    <a:alpha val="0"/>
                  </a:srgbClr>
                </a:gs>
                <a:gs pos="100000">
                  <a:srgbClr val="C85414">
                    <a:gamma/>
                    <a:tint val="48627"/>
                    <a:invGamma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0" name="Group 42"/>
          <p:cNvGrpSpPr>
            <a:grpSpLocks/>
          </p:cNvGrpSpPr>
          <p:nvPr/>
        </p:nvGrpSpPr>
        <p:grpSpPr bwMode="auto">
          <a:xfrm>
            <a:off x="6882333" y="4364956"/>
            <a:ext cx="1362075" cy="1322387"/>
            <a:chOff x="4320" y="1152"/>
            <a:chExt cx="414" cy="402"/>
          </a:xfrm>
        </p:grpSpPr>
        <p:sp>
          <p:nvSpPr>
            <p:cNvPr id="41" name="AutoShape 43"/>
            <p:cNvSpPr>
              <a:spLocks noChangeArrowheads="1"/>
            </p:cNvSpPr>
            <p:nvPr/>
          </p:nvSpPr>
          <p:spPr bwMode="ltGray">
            <a:xfrm>
              <a:off x="4320" y="1152"/>
              <a:ext cx="414" cy="402"/>
            </a:xfrm>
            <a:prstGeom prst="roundRect">
              <a:avLst>
                <a:gd name="adj" fmla="val 11921"/>
              </a:avLst>
            </a:prstGeom>
            <a:gradFill rotWithShape="1">
              <a:gsLst>
                <a:gs pos="0">
                  <a:srgbClr val="7D94F7"/>
                </a:gs>
                <a:gs pos="100000">
                  <a:srgbClr val="7D94F7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25400">
              <a:solidFill>
                <a:srgbClr val="FEFEFE"/>
              </a:solidFill>
              <a:round/>
              <a:headEnd/>
              <a:tailEnd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Freeform 44"/>
            <p:cNvSpPr>
              <a:spLocks/>
            </p:cNvSpPr>
            <p:nvPr/>
          </p:nvSpPr>
          <p:spPr bwMode="ltGray">
            <a:xfrm>
              <a:off x="4346" y="1178"/>
              <a:ext cx="206" cy="201"/>
            </a:xfrm>
            <a:custGeom>
              <a:avLst/>
              <a:gdLst>
                <a:gd name="T0" fmla="*/ 118 w 596"/>
                <a:gd name="T1" fmla="*/ 0 h 598"/>
                <a:gd name="T2" fmla="*/ 0 w 596"/>
                <a:gd name="T3" fmla="*/ 118 h 598"/>
                <a:gd name="T4" fmla="*/ 0 w 596"/>
                <a:gd name="T5" fmla="*/ 589 h 598"/>
                <a:gd name="T6" fmla="*/ 161 w 596"/>
                <a:gd name="T7" fmla="*/ 174 h 598"/>
                <a:gd name="T8" fmla="*/ 589 w 596"/>
                <a:gd name="T9" fmla="*/ 0 h 598"/>
                <a:gd name="T10" fmla="*/ 118 w 596"/>
                <a:gd name="T11" fmla="*/ 0 h 5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6" h="598">
                  <a:moveTo>
                    <a:pt x="118" y="0"/>
                  </a:moveTo>
                  <a:cubicBezTo>
                    <a:pt x="53" y="0"/>
                    <a:pt x="0" y="53"/>
                    <a:pt x="0" y="118"/>
                  </a:cubicBezTo>
                  <a:lnTo>
                    <a:pt x="0" y="589"/>
                  </a:lnTo>
                  <a:cubicBezTo>
                    <a:pt x="27" y="598"/>
                    <a:pt x="12" y="309"/>
                    <a:pt x="161" y="174"/>
                  </a:cubicBezTo>
                  <a:cubicBezTo>
                    <a:pt x="310" y="39"/>
                    <a:pt x="596" y="29"/>
                    <a:pt x="589" y="0"/>
                  </a:cubicBezTo>
                  <a:lnTo>
                    <a:pt x="118" y="0"/>
                  </a:lnTo>
                  <a:close/>
                </a:path>
              </a:pathLst>
            </a:custGeom>
            <a:gradFill rotWithShape="1">
              <a:gsLst>
                <a:gs pos="0">
                  <a:srgbClr val="7D94F7">
                    <a:gamma/>
                    <a:tint val="48627"/>
                    <a:invGamma/>
                  </a:srgbClr>
                </a:gs>
                <a:gs pos="50000">
                  <a:srgbClr val="7D94F7">
                    <a:alpha val="0"/>
                  </a:srgbClr>
                </a:gs>
                <a:gs pos="100000">
                  <a:srgbClr val="7D94F7">
                    <a:gamma/>
                    <a:tint val="48627"/>
                    <a:invGamma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3" name="Прямоугольник 42"/>
          <p:cNvSpPr/>
          <p:nvPr/>
        </p:nvSpPr>
        <p:spPr>
          <a:xfrm>
            <a:off x="3563888" y="2564903"/>
            <a:ext cx="18722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Орхон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өзені маңайларынан табылған тастағы жазулар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899592" y="1700808"/>
            <a:ext cx="12961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Күлтегін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827584" y="3244334"/>
            <a:ext cx="14401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Білге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қаған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971601" y="4721662"/>
            <a:ext cx="10801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Онгин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6804248" y="1700808"/>
            <a:ext cx="158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Құлы-Шора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6948264" y="3244334"/>
            <a:ext cx="1440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Мойын-Шора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7020272" y="4721662"/>
            <a:ext cx="122413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Суджа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60649"/>
            <a:ext cx="5814392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Сонда В.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Томсен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Орхон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жазбаларын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қалай ашады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124744"/>
            <a:ext cx="7848872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Ең алдымен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ғалым жазудың багытын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айқындайды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Қалай жазылған?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Солдан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оңга қарай 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жоқ әлде оңнан солга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қарай ма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Бүл сұрақ галымды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қатты ойландырады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Ұзақ зерттеп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ғалым ескерткіштің оңнан солға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(араб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тәрізді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қарай жазылғанын айқындайды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2564904"/>
            <a:ext cx="784887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Екінші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ғалым әріптерді санап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38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таңба табады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3212976"/>
            <a:ext cx="784887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Осылай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ескерткіштің сыртқы көрінісін айқындап болғаннан кейін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Томсен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дауыссыздардың байланысын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тексеруге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кіріседі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005063"/>
            <a:ext cx="777686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4 )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кісі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аттары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қай текстіде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кездесу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көбіне үзіндінің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бас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жағында келіп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отыруға тиіс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1979712" y="584556"/>
            <a:ext cx="5976664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“Күлтегін</a:t>
            </a:r>
            <a:r>
              <a:rPr lang="kk-KZ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 жыры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ыгнутая вниз стрелка 7"/>
          <p:cNvSpPr/>
          <p:nvPr/>
        </p:nvSpPr>
        <p:spPr>
          <a:xfrm>
            <a:off x="1547664" y="5301208"/>
            <a:ext cx="5040560" cy="100811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Рисунок 4" descr="iOOURS4T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268760"/>
            <a:ext cx="2952328" cy="338437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923928" y="1268761"/>
            <a:ext cx="4464496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«Күлтегін жырын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шығарып, жаздырған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Иоллығ тегін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болып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есептеледі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3928" y="2132856"/>
            <a:ext cx="4536504" cy="313932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Күлтегін жыры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париоттық рух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батырлық жыры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Мәтінінің негізі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Түркі ұлтының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тарихы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ғана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Күлтегіннің батырлдығы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ерлігін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бейнелейді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жазудың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27-ші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бөлімінен арғы қарайғы жазулары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Күлтегінге арналған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Осы 27-ші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бөлімінде Күлтегіннің ағасы Білге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қағанның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Інім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Күлтегінмен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уәзірімен өліп-тіріліп құрадым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Сонды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біріккен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халықты от-су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қылмадым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өзім қаған болғанда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сөздері жазылған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 flipV="1">
            <a:off x="899592" y="5013176"/>
            <a:ext cx="4752528" cy="1296144"/>
          </a:xfrm>
          <a:prstGeom prst="rect">
            <a:avLst/>
          </a:prstGeom>
          <a:ln>
            <a:solidFill>
              <a:srgbClr val="D5005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971600" y="2492896"/>
            <a:ext cx="4752528" cy="223224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Біздің жұмыр жердін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еркін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жайлаған түрік еліміз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жойқын әскері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күшті мемлекеті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бола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неге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жеңілді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құл болды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күң болды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мұны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Күлтегін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жазуынан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оқимыз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Біліксіз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қағандар отырған екен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Жалтақ қағандар отырған екен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Әміршілері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біліксіз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Жалтақ болған екен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332656"/>
            <a:ext cx="4752528" cy="201622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«Күлтегін жазуында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да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арғы тегіміздің еркіндікті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аңсаған арман-мұраты әлі күнге дейін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ұмытылмай келеді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Түркі халқы өкін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Бағынғаның үшін (өзіңді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Көтерген қағаныңа Қасиетімен, ісімен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жақсы еліңе Кінәлісің, жаман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шатыстың.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Қарулылар қайдан келіп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Тағы сені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құлдыратты?!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Найзалылар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қайдан келіп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Тағы сені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ыдыратты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?! О, </a:t>
            </a:r>
            <a:r>
              <a:rPr lang="ru-RU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қасиетті Өтүкен Қойнауының халқы, бостың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654" t="3318" r="71128" b="62168"/>
          <a:stretch/>
        </p:blipFill>
        <p:spPr>
          <a:xfrm>
            <a:off x="95106" y="484062"/>
            <a:ext cx="1080120" cy="1584176"/>
          </a:xfrm>
          <a:prstGeom prst="rect">
            <a:avLst/>
          </a:prstGeom>
        </p:spPr>
      </p:pic>
      <p:sp>
        <p:nvSpPr>
          <p:cNvPr id="22" name="Прямоугольник 21"/>
          <p:cNvSpPr/>
          <p:nvPr/>
        </p:nvSpPr>
        <p:spPr>
          <a:xfrm>
            <a:off x="6300192" y="542874"/>
            <a:ext cx="2520280" cy="6155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</a:rPr>
              <a:t>«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Күлтегін» жырының маңызы қандай?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689" t="3318" r="41093" b="62168"/>
          <a:stretch/>
        </p:blipFill>
        <p:spPr>
          <a:xfrm>
            <a:off x="0" y="2708920"/>
            <a:ext cx="1188640" cy="1584176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3221" t="3097" r="10561" b="62389"/>
          <a:stretch/>
        </p:blipFill>
        <p:spPr>
          <a:xfrm>
            <a:off x="0" y="4869160"/>
            <a:ext cx="1187624" cy="1512168"/>
          </a:xfrm>
          <a:prstGeom prst="rect">
            <a:avLst/>
          </a:prstGeom>
        </p:spPr>
      </p:pic>
      <p:cxnSp>
        <p:nvCxnSpPr>
          <p:cNvPr id="21" name="Прямая со стрелкой 20"/>
          <p:cNvCxnSpPr/>
          <p:nvPr/>
        </p:nvCxnSpPr>
        <p:spPr>
          <a:xfrm flipH="1">
            <a:off x="5796136" y="1124744"/>
            <a:ext cx="2088232" cy="158417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2" idx="3"/>
          </p:cNvCxnSpPr>
          <p:nvPr/>
        </p:nvCxnSpPr>
        <p:spPr>
          <a:xfrm flipH="1">
            <a:off x="5724128" y="980728"/>
            <a:ext cx="576064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38" idx="3"/>
          </p:cNvCxnSpPr>
          <p:nvPr/>
        </p:nvCxnSpPr>
        <p:spPr>
          <a:xfrm flipH="1">
            <a:off x="5652120" y="1124744"/>
            <a:ext cx="2304256" cy="4536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971600" y="4941168"/>
            <a:ext cx="46805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Көне тарих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ескі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шежіренің бәрінде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ала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ауыздағы кетеді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төртеу түгел болса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төбедегі келеді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мақалдың мазмұнын дәріптейді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4043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8"/>
          <p:cNvSpPr/>
          <p:nvPr/>
        </p:nvSpPr>
        <p:spPr bwMode="auto">
          <a:xfrm>
            <a:off x="251520" y="260648"/>
            <a:ext cx="8391876" cy="6264696"/>
          </a:xfrm>
          <a:prstGeom prst="roundRect">
            <a:avLst>
              <a:gd name="adj" fmla="val 7848"/>
            </a:avLst>
          </a:prstGeom>
          <a:gradFill flip="none" rotWithShape="1">
            <a:gsLst>
              <a:gs pos="30000">
                <a:schemeClr val="bg1"/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38100">
            <a:solidFill>
              <a:schemeClr val="bg1">
                <a:lumMod val="65000"/>
              </a:schemeClr>
            </a:solidFill>
            <a:prstDash val="sysDot"/>
          </a:ln>
          <a:effectLst>
            <a:outerShdw blurRad="225425" dist="381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flat" dir="t"/>
          </a:scene3d>
          <a:sp3d contourW="19050">
            <a:bevelT w="165100" h="127000" prst="artDeco"/>
            <a:bevelB w="0" h="0"/>
            <a:contourClr>
              <a:schemeClr val="bg1"/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>
            <a:sp3d/>
          </a:bodyPr>
          <a:lstStyle/>
          <a:p>
            <a:pPr marL="0" lvl="2" algn="ctr" eaLnBrk="0" fontAlgn="ctr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70000"/>
              <a:buFont typeface="Wingdings" pitchFamily="2" charset="2"/>
              <a:buChar char="n"/>
              <a:tabLst>
                <a:tab pos="136525" algn="l"/>
              </a:tabLst>
              <a:defRPr/>
            </a:pPr>
            <a:endParaRPr lang="zh-CN" altLang="en-US" sz="1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3" name="组合 22"/>
          <p:cNvGrpSpPr>
            <a:grpSpLocks/>
          </p:cNvGrpSpPr>
          <p:nvPr/>
        </p:nvGrpSpPr>
        <p:grpSpPr bwMode="auto">
          <a:xfrm>
            <a:off x="539553" y="4509120"/>
            <a:ext cx="4752527" cy="1296144"/>
            <a:chOff x="700831" y="3429000"/>
            <a:chExt cx="3085351" cy="767877"/>
          </a:xfrm>
        </p:grpSpPr>
        <p:sp>
          <p:nvSpPr>
            <p:cNvPr id="4" name="AutoShape 4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white">
            <a:xfrm>
              <a:off x="892779" y="3500438"/>
              <a:ext cx="2893403" cy="642942"/>
            </a:xfrm>
            <a:prstGeom prst="roundRect">
              <a:avLst>
                <a:gd name="adj" fmla="val 4784"/>
              </a:avLst>
            </a:prstGeom>
            <a:solidFill>
              <a:schemeClr val="bg1">
                <a:alpha val="60000"/>
              </a:schemeClr>
            </a:solidFill>
            <a:ln w="38100">
              <a:gradFill>
                <a:gsLst>
                  <a:gs pos="50000">
                    <a:srgbClr val="00DFF6"/>
                  </a:gs>
                  <a:gs pos="100000">
                    <a:srgbClr val="002774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divot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" name="AutoShape 3"/>
            <p:cNvSpPr>
              <a:spLocks noChangeArrowheads="1"/>
            </p:cNvSpPr>
            <p:nvPr/>
          </p:nvSpPr>
          <p:spPr bwMode="auto">
            <a:xfrm>
              <a:off x="700831" y="3429000"/>
              <a:ext cx="560973" cy="767877"/>
            </a:xfrm>
            <a:prstGeom prst="roundRect">
              <a:avLst/>
            </a:prstGeom>
            <a:gradFill flip="none" rotWithShape="1">
              <a:gsLst>
                <a:gs pos="0">
                  <a:srgbClr val="00DFF6"/>
                </a:gs>
                <a:gs pos="90000">
                  <a:srgbClr val="002774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prst="convex"/>
              <a:bevelB w="0" h="0"/>
              <a:contourClr>
                <a:srgbClr val="AFEAFF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747578" y="3458294"/>
              <a:ext cx="701216" cy="221908"/>
            </a:xfrm>
            <a:prstGeom prst="roundRect">
              <a:avLst/>
            </a:prstGeom>
            <a:noFill/>
            <a:scene3d>
              <a:camera prst="orthographicFront"/>
              <a:lightRig rig="threePt" dir="t"/>
            </a:scene3d>
            <a:sp3d/>
          </p:spPr>
          <p:txBody>
            <a:bodyPr wrap="squar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 dirty="0">
                <a:solidFill>
                  <a:schemeClr val="bg1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7" name="矩形 23"/>
            <p:cNvSpPr/>
            <p:nvPr/>
          </p:nvSpPr>
          <p:spPr>
            <a:xfrm>
              <a:off x="1714406" y="3666978"/>
              <a:ext cx="1928895" cy="30778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lvl="2" algn="ctr" defTabSz="912813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ct val="80000"/>
                <a:tabLst>
                  <a:tab pos="136525" algn="l"/>
                </a:tabLst>
                <a:defRPr/>
              </a:pPr>
              <a:endParaRPr lang="en-US" altLang="zh-CN" sz="1400" spc="50" dirty="0">
                <a:ln w="11430"/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8" name="Rectangle 17"/>
          <p:cNvSpPr>
            <a:spLocks noChangeArrowheads="1"/>
          </p:cNvSpPr>
          <p:nvPr/>
        </p:nvSpPr>
        <p:spPr bwMode="gray">
          <a:xfrm>
            <a:off x="4788024" y="2420888"/>
            <a:ext cx="785818" cy="1857388"/>
          </a:xfrm>
          <a:prstGeom prst="rightArrow">
            <a:avLst>
              <a:gd name="adj1" fmla="val 69120"/>
              <a:gd name="adj2" fmla="val 66332"/>
            </a:avLst>
          </a:prstGeom>
          <a:solidFill>
            <a:schemeClr val="bg1">
              <a:alpha val="60000"/>
            </a:schemeClr>
          </a:solidFill>
          <a:ln w="25400">
            <a:noFill/>
          </a:ln>
          <a:effectLst>
            <a:outerShdw blurRad="225425" dist="381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flat" dir="t"/>
          </a:scene3d>
          <a:sp3d contourW="19050">
            <a:bevelT w="101600" prst="artDeco"/>
            <a:bevelB w="0" h="0"/>
            <a:contourClr>
              <a:schemeClr val="bg1"/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>
            <a:sp3d/>
          </a:bodyPr>
          <a:lstStyle/>
          <a:p>
            <a:pPr marL="0" lvl="2" algn="ctr" eaLnBrk="0" fontAlgn="ctr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70000"/>
              <a:tabLst>
                <a:tab pos="136525" algn="l"/>
              </a:tabLst>
              <a:defRPr/>
            </a:pPr>
            <a:endParaRPr lang="zh-CN" altLang="en-US" sz="14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pSp>
        <p:nvGrpSpPr>
          <p:cNvPr id="9" name="组合 23"/>
          <p:cNvGrpSpPr>
            <a:grpSpLocks/>
          </p:cNvGrpSpPr>
          <p:nvPr/>
        </p:nvGrpSpPr>
        <p:grpSpPr bwMode="auto">
          <a:xfrm>
            <a:off x="461963" y="2564904"/>
            <a:ext cx="4038029" cy="1512168"/>
            <a:chOff x="4141047" y="3429000"/>
            <a:chExt cx="3038604" cy="767877"/>
          </a:xfrm>
        </p:grpSpPr>
        <p:sp>
          <p:nvSpPr>
            <p:cNvPr id="10" name="AutoShape 4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white">
            <a:xfrm>
              <a:off x="4286248" y="3500438"/>
              <a:ext cx="2893403" cy="642942"/>
            </a:xfrm>
            <a:prstGeom prst="roundRect">
              <a:avLst>
                <a:gd name="adj" fmla="val 4784"/>
              </a:avLst>
            </a:prstGeom>
            <a:solidFill>
              <a:schemeClr val="bg1">
                <a:alpha val="60000"/>
              </a:schemeClr>
            </a:solidFill>
            <a:ln w="38100">
              <a:gradFill>
                <a:gsLst>
                  <a:gs pos="50000">
                    <a:srgbClr val="6EFF01"/>
                  </a:gs>
                  <a:gs pos="100000">
                    <a:srgbClr val="0F500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divot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1" name="AutoShape 3"/>
            <p:cNvSpPr>
              <a:spLocks noChangeArrowheads="1"/>
            </p:cNvSpPr>
            <p:nvPr/>
          </p:nvSpPr>
          <p:spPr bwMode="auto">
            <a:xfrm>
              <a:off x="4199433" y="3429000"/>
              <a:ext cx="704415" cy="767877"/>
            </a:xfrm>
            <a:prstGeom prst="roundRect">
              <a:avLst/>
            </a:prstGeom>
            <a:gradFill flip="none" rotWithShape="1">
              <a:gsLst>
                <a:gs pos="0">
                  <a:srgbClr val="6EFF01"/>
                </a:gs>
                <a:gs pos="90000">
                  <a:srgbClr val="0F5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prst="convex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defRPr/>
              </a:pPr>
              <a:endParaRPr lang="zh-CN" altLang="zh-CN" sz="16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2" name="TextBox 11"/>
            <p:cNvSpPr txBox="1"/>
            <p:nvPr/>
          </p:nvSpPr>
          <p:spPr bwMode="auto">
            <a:xfrm>
              <a:off x="4141047" y="3458294"/>
              <a:ext cx="1009765" cy="374340"/>
            </a:xfrm>
            <a:prstGeom prst="roundRect">
              <a:avLst/>
            </a:prstGeom>
            <a:noFill/>
            <a:scene3d>
              <a:camera prst="orthographicFront"/>
              <a:lightRig rig="threePt" dir="t"/>
            </a:scene3d>
            <a:sp3d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 dirty="0">
                <a:solidFill>
                  <a:schemeClr val="bg1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3" name="矩形 29"/>
            <p:cNvSpPr/>
            <p:nvPr/>
          </p:nvSpPr>
          <p:spPr>
            <a:xfrm>
              <a:off x="5107875" y="3666978"/>
              <a:ext cx="1928895" cy="30778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lvl="2" algn="ctr" defTabSz="912813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ct val="80000"/>
                <a:tabLst>
                  <a:tab pos="136525" algn="l"/>
                </a:tabLst>
                <a:defRPr/>
              </a:pPr>
              <a:endParaRPr lang="en-US" altLang="zh-CN" sz="1400" spc="50" dirty="0">
                <a:ln w="11430"/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14" name="组合 24"/>
          <p:cNvGrpSpPr>
            <a:grpSpLocks/>
          </p:cNvGrpSpPr>
          <p:nvPr/>
        </p:nvGrpSpPr>
        <p:grpSpPr bwMode="auto">
          <a:xfrm>
            <a:off x="395536" y="692696"/>
            <a:ext cx="4536503" cy="1659631"/>
            <a:chOff x="2355097" y="2571744"/>
            <a:chExt cx="3038604" cy="767877"/>
          </a:xfrm>
        </p:grpSpPr>
        <p:sp>
          <p:nvSpPr>
            <p:cNvPr id="15" name="AutoShape 4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white">
            <a:xfrm>
              <a:off x="2500298" y="2643182"/>
              <a:ext cx="2893403" cy="642942"/>
            </a:xfrm>
            <a:prstGeom prst="roundRect">
              <a:avLst>
                <a:gd name="adj" fmla="val 4784"/>
              </a:avLst>
            </a:prstGeom>
            <a:solidFill>
              <a:schemeClr val="bg1">
                <a:alpha val="60000"/>
              </a:schemeClr>
            </a:solidFill>
            <a:ln w="38100">
              <a:gradFill>
                <a:gsLst>
                  <a:gs pos="50000">
                    <a:srgbClr val="FFCF01"/>
                  </a:gs>
                  <a:gs pos="100000">
                    <a:srgbClr val="E22000"/>
                  </a:gs>
                </a:gsLst>
                <a:lin ang="5400000" scaled="0"/>
              </a:gradFill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contourW="19050">
              <a:bevelT w="101600" prst="divot"/>
              <a:bevelB w="0" h="0"/>
              <a:contourClr>
                <a:schemeClr val="bg1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marL="0" lvl="2"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n"/>
                <a:tabLst>
                  <a:tab pos="136525" algn="l"/>
                </a:tabLst>
                <a:defRPr/>
              </a:pPr>
              <a:endParaRPr lang="zh-CN" altLang="en-US" sz="1400" dirty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6" name="AutoShape 3"/>
            <p:cNvSpPr>
              <a:spLocks noChangeArrowheads="1"/>
            </p:cNvSpPr>
            <p:nvPr/>
          </p:nvSpPr>
          <p:spPr bwMode="auto">
            <a:xfrm>
              <a:off x="2464743" y="2571744"/>
              <a:ext cx="613831" cy="767877"/>
            </a:xfrm>
            <a:prstGeom prst="roundRect">
              <a:avLst/>
            </a:prstGeom>
            <a:gradFill flip="none" rotWithShape="1">
              <a:gsLst>
                <a:gs pos="0">
                  <a:srgbClr val="FFCF01"/>
                </a:gs>
                <a:gs pos="90000">
                  <a:srgbClr val="E22000"/>
                </a:gs>
              </a:gsLst>
              <a:lin ang="2700000" scaled="1"/>
              <a:tileRect/>
            </a:gradFill>
            <a:ln w="25400">
              <a:noFill/>
            </a:ln>
            <a:effectLst>
              <a:outerShdw blurRad="225425" dist="381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flat" dir="t"/>
            </a:scene3d>
            <a:sp3d extrusionH="304800" contourW="19050">
              <a:bevelT prst="convex"/>
              <a:bevelB w="0" h="0"/>
              <a:contourClr>
                <a:srgbClr val="FFE593"/>
              </a:contourClr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>
              <a:sp3d/>
            </a:bodyPr>
            <a:lstStyle/>
            <a:p>
              <a:pPr algn="ctr" eaLnBrk="0" fontAlgn="ctr" hangingPunct="0">
                <a:spcBef>
                  <a:spcPts val="0"/>
                </a:spcBef>
                <a:spcAft>
                  <a:spcPts val="0"/>
                </a:spcAft>
                <a:buClr>
                  <a:srgbClr val="FF0000"/>
                </a:buClr>
                <a:buSzPct val="70000"/>
                <a:buFont typeface="Wingdings" pitchFamily="2" charset="2"/>
                <a:buChar char="u"/>
                <a:defRPr/>
              </a:pPr>
              <a:endParaRPr lang="zh-CN" altLang="zh-CN" sz="1600" b="1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7" name="TextBox 16"/>
            <p:cNvSpPr txBox="1"/>
            <p:nvPr/>
          </p:nvSpPr>
          <p:spPr bwMode="auto">
            <a:xfrm>
              <a:off x="2355097" y="2601038"/>
              <a:ext cx="1009765" cy="374340"/>
            </a:xfrm>
            <a:prstGeom prst="roundRect">
              <a:avLst/>
            </a:prstGeom>
            <a:noFill/>
            <a:scene3d>
              <a:camera prst="orthographicFront"/>
              <a:lightRig rig="threePt" dir="t"/>
            </a:scene3d>
            <a:sp3d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 dirty="0">
                <a:solidFill>
                  <a:schemeClr val="bg1"/>
                </a:solidFill>
                <a:effectLst>
                  <a:reflection blurRad="6350" stA="50000" endA="300" endPos="50000" dist="60007" dir="5400000" sy="-100000" algn="bl" rotWithShape="0"/>
                </a:effectLst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8" name="矩形 34"/>
            <p:cNvSpPr/>
            <p:nvPr/>
          </p:nvSpPr>
          <p:spPr>
            <a:xfrm>
              <a:off x="3321925" y="2809722"/>
              <a:ext cx="1928895" cy="307588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0" lvl="2" algn="ctr" defTabSz="912813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70C0"/>
                </a:buClr>
                <a:buSzPct val="80000"/>
                <a:tabLst>
                  <a:tab pos="136525" algn="l"/>
                </a:tabLst>
                <a:defRPr/>
              </a:pPr>
              <a:endParaRPr lang="en-US" altLang="zh-CN" sz="1400" spc="50" dirty="0">
                <a:ln w="11430"/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19" name="AutoShape 4"/>
          <p:cNvSpPr>
            <a:spLocks noChangeArrowheads="1"/>
          </p:cNvSpPr>
          <p:nvPr>
            <p:custDataLst>
              <p:tags r:id="rId1"/>
            </p:custDataLst>
          </p:nvPr>
        </p:nvSpPr>
        <p:spPr bwMode="white">
          <a:xfrm>
            <a:off x="5940152" y="1340768"/>
            <a:ext cx="2071702" cy="3714776"/>
          </a:xfrm>
          <a:prstGeom prst="roundRect">
            <a:avLst>
              <a:gd name="adj" fmla="val 4784"/>
            </a:avLst>
          </a:prstGeom>
          <a:gradFill flip="none" rotWithShape="1">
            <a:gsLst>
              <a:gs pos="30000">
                <a:schemeClr val="bg1"/>
              </a:gs>
              <a:gs pos="100000">
                <a:schemeClr val="bg1">
                  <a:lumMod val="75000"/>
                </a:schemeClr>
              </a:gs>
            </a:gsLst>
            <a:lin ang="2700000" scaled="1"/>
            <a:tileRect/>
          </a:gradFill>
          <a:ln w="38100">
            <a:gradFill>
              <a:gsLst>
                <a:gs pos="0">
                  <a:srgbClr val="00B0F0"/>
                </a:gs>
                <a:gs pos="100000">
                  <a:srgbClr val="002060"/>
                </a:gs>
              </a:gsLst>
              <a:lin ang="5400000" scaled="0"/>
            </a:gradFill>
          </a:ln>
          <a:effectLst>
            <a:outerShdw blurRad="225425" dist="381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flat" dir="t"/>
          </a:scene3d>
          <a:sp3d contourW="19050">
            <a:bevelT w="165100" h="127000" prst="artDeco"/>
            <a:bevelB w="0" h="0"/>
            <a:contourClr>
              <a:schemeClr val="bg1"/>
            </a:contourClr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>
            <a:sp3d/>
          </a:bodyPr>
          <a:lstStyle/>
          <a:p>
            <a:pPr marL="0" lvl="2" algn="ctr" eaLnBrk="0" fontAlgn="ctr" hangingPunct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70000"/>
              <a:tabLst>
                <a:tab pos="136525" algn="l"/>
              </a:tabLst>
              <a:defRPr/>
            </a:pPr>
            <a:r>
              <a:rPr lang="kk-KZ" altLang="zh-CN" b="1" dirty="0" smtClean="0">
                <a:solidFill>
                  <a:schemeClr val="tx1"/>
                </a:solidFill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“Күлтегін” ескерткішіндегі Мәңгілік ел идеясы</a:t>
            </a:r>
            <a:endParaRPr lang="zh-CN" altLang="en-US" b="1" dirty="0">
              <a:solidFill>
                <a:schemeClr val="tx1"/>
              </a:solidFill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403648" y="764704"/>
            <a:ext cx="41764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Күлтегін ескерткіші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«Түркі халқы жойылмасын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болсын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», —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Бұдан ежелгі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түріктердің ұғымдық өлшемінің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кең екендігін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көреміз.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475656" y="2636912"/>
            <a:ext cx="30243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біздің жалпыұлттық идеямыз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мемлекеттігіміздің тамыры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сияқты көне тарихтан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бастау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алған.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403648" y="4653136"/>
            <a:ext cx="38164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ұстанған 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идеологиясы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рухани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құндылықтары гуманизмге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негізделеген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>
            <a:spLocks noChangeArrowheads="1"/>
          </p:cNvSpPr>
          <p:nvPr/>
        </p:nvSpPr>
        <p:spPr bwMode="gray">
          <a:xfrm>
            <a:off x="-26670" y="2028032"/>
            <a:ext cx="9155430" cy="484028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10000"/>
                </a:srgbClr>
              </a:gs>
              <a:gs pos="100000">
                <a:srgbClr val="FFFFFF">
                  <a:alpha val="0"/>
                </a:srgbClr>
              </a:gs>
            </a:gsLst>
            <a:lin ang="16200000" scaled="1"/>
            <a:tileRect/>
          </a:gra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190500" indent="-190500">
              <a:lnSpc>
                <a:spcPct val="95000"/>
              </a:lnSpc>
              <a:spcAft>
                <a:spcPts val="800"/>
              </a:spcAft>
              <a:buClr>
                <a:srgbClr val="969696"/>
              </a:buClr>
              <a:buFont typeface="Wingdings" pitchFamily="2" charset="2"/>
              <a:buChar char="§"/>
              <a:defRPr/>
            </a:pPr>
            <a:endParaRPr lang="de-DE" noProof="1">
              <a:solidFill>
                <a:srgbClr val="000000"/>
              </a:solidFill>
              <a:cs typeface="Arial" charset="0"/>
            </a:endParaRPr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143000" y="1676400"/>
            <a:ext cx="2133600" cy="4416896"/>
            <a:chOff x="576" y="1056"/>
            <a:chExt cx="1344" cy="2652"/>
          </a:xfrm>
        </p:grpSpPr>
        <p:sp>
          <p:nvSpPr>
            <p:cNvPr id="474114" name="Rectangle 2"/>
            <p:cNvSpPr>
              <a:spLocks noChangeArrowheads="1"/>
            </p:cNvSpPr>
            <p:nvPr/>
          </p:nvSpPr>
          <p:spPr bwMode="gray">
            <a:xfrm>
              <a:off x="1522" y="1074"/>
              <a:ext cx="96" cy="235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4117" name="AutoShape 5"/>
            <p:cNvSpPr>
              <a:spLocks noChangeArrowheads="1"/>
            </p:cNvSpPr>
            <p:nvPr/>
          </p:nvSpPr>
          <p:spPr bwMode="gray">
            <a:xfrm>
              <a:off x="1186" y="3415"/>
              <a:ext cx="432" cy="288"/>
            </a:xfrm>
            <a:prstGeom prst="parallelogram">
              <a:avLst>
                <a:gd name="adj" fmla="val 114236"/>
              </a:avLst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4119" name="AutoShape 7"/>
            <p:cNvSpPr>
              <a:spLocks noChangeArrowheads="1"/>
            </p:cNvSpPr>
            <p:nvPr/>
          </p:nvSpPr>
          <p:spPr bwMode="gray">
            <a:xfrm>
              <a:off x="576" y="1488"/>
              <a:ext cx="1344" cy="54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ECFF"/>
                </a:gs>
                <a:gs pos="50000">
                  <a:srgbClr val="CCECFF">
                    <a:gamma/>
                    <a:tint val="42353"/>
                    <a:invGamma/>
                  </a:srgbClr>
                </a:gs>
                <a:gs pos="100000">
                  <a:srgbClr val="CCECFF"/>
                </a:gs>
              </a:gsLst>
              <a:lin ang="2700000" scaled="1"/>
            </a:gradFill>
            <a:ln w="38100">
              <a:solidFill>
                <a:srgbClr val="3366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 dirty="0">
                <a:solidFill>
                  <a:srgbClr val="000000"/>
                </a:solidFill>
              </a:endParaRPr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1101" y="1056"/>
              <a:ext cx="517" cy="480"/>
              <a:chOff x="1101" y="1056"/>
              <a:chExt cx="517" cy="480"/>
            </a:xfrm>
          </p:grpSpPr>
          <p:sp>
            <p:nvSpPr>
              <p:cNvPr id="474121" name="AutoShape 9"/>
              <p:cNvSpPr>
                <a:spLocks noChangeArrowheads="1"/>
              </p:cNvSpPr>
              <p:nvPr/>
            </p:nvSpPr>
            <p:spPr bwMode="gray">
              <a:xfrm>
                <a:off x="1186" y="1056"/>
                <a:ext cx="432" cy="288"/>
              </a:xfrm>
              <a:prstGeom prst="parallelogram">
                <a:avLst>
                  <a:gd name="adj" fmla="val 109375"/>
                </a:avLst>
              </a:pr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4122" name="AutoShape 10"/>
              <p:cNvSpPr>
                <a:spLocks noChangeArrowheads="1"/>
              </p:cNvSpPr>
              <p:nvPr/>
            </p:nvSpPr>
            <p:spPr bwMode="gray">
              <a:xfrm>
                <a:off x="1101" y="1344"/>
                <a:ext cx="288" cy="192"/>
              </a:xfrm>
              <a:prstGeom prst="downArrow">
                <a:avLst>
                  <a:gd name="adj1" fmla="val 38889"/>
                  <a:gd name="adj2" fmla="val 50519"/>
                </a:avLst>
              </a:prstGeom>
              <a:solidFill>
                <a:srgbClr val="0099FF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4123" name="AutoShape 11"/>
            <p:cNvSpPr>
              <a:spLocks noChangeArrowheads="1"/>
            </p:cNvSpPr>
            <p:nvPr/>
          </p:nvSpPr>
          <p:spPr bwMode="gray">
            <a:xfrm>
              <a:off x="576" y="2160"/>
              <a:ext cx="1344" cy="54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ECFF"/>
                </a:gs>
                <a:gs pos="50000">
                  <a:srgbClr val="CCECFF">
                    <a:gamma/>
                    <a:tint val="42353"/>
                    <a:invGamma/>
                  </a:srgbClr>
                </a:gs>
                <a:gs pos="100000">
                  <a:srgbClr val="CCECFF"/>
                </a:gs>
              </a:gsLst>
              <a:lin ang="2700000" scaled="1"/>
            </a:gradFill>
            <a:ln w="38100">
              <a:solidFill>
                <a:srgbClr val="3366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74124" name="AutoShape 12"/>
            <p:cNvSpPr>
              <a:spLocks noChangeArrowheads="1"/>
            </p:cNvSpPr>
            <p:nvPr/>
          </p:nvSpPr>
          <p:spPr bwMode="gray">
            <a:xfrm>
              <a:off x="576" y="2832"/>
              <a:ext cx="1344" cy="54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ECFF"/>
                </a:gs>
                <a:gs pos="50000">
                  <a:srgbClr val="CCECFF">
                    <a:gamma/>
                    <a:tint val="42353"/>
                    <a:invGamma/>
                  </a:srgbClr>
                </a:gs>
                <a:gs pos="100000">
                  <a:srgbClr val="CCECFF"/>
                </a:gs>
              </a:gsLst>
              <a:lin ang="2700000" scaled="1"/>
            </a:gradFill>
            <a:ln w="38100">
              <a:solidFill>
                <a:srgbClr val="3366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74125" name="AutoShape 13"/>
            <p:cNvSpPr>
              <a:spLocks noChangeArrowheads="1"/>
            </p:cNvSpPr>
            <p:nvPr/>
          </p:nvSpPr>
          <p:spPr bwMode="gray">
            <a:xfrm>
              <a:off x="1104" y="2034"/>
              <a:ext cx="288" cy="192"/>
            </a:xfrm>
            <a:prstGeom prst="downArrow">
              <a:avLst>
                <a:gd name="adj1" fmla="val 38889"/>
                <a:gd name="adj2" fmla="val 50519"/>
              </a:avLst>
            </a:prstGeom>
            <a:gradFill rotWithShape="1">
              <a:gsLst>
                <a:gs pos="0">
                  <a:srgbClr val="0099FF">
                    <a:gamma/>
                    <a:shade val="46275"/>
                    <a:invGamma/>
                  </a:srgbClr>
                </a:gs>
                <a:gs pos="100000">
                  <a:srgbClr val="0099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4126" name="AutoShape 14"/>
            <p:cNvSpPr>
              <a:spLocks noChangeArrowheads="1"/>
            </p:cNvSpPr>
            <p:nvPr/>
          </p:nvSpPr>
          <p:spPr bwMode="gray">
            <a:xfrm>
              <a:off x="1104" y="2706"/>
              <a:ext cx="288" cy="192"/>
            </a:xfrm>
            <a:prstGeom prst="downArrow">
              <a:avLst>
                <a:gd name="adj1" fmla="val 38889"/>
                <a:gd name="adj2" fmla="val 50519"/>
              </a:avLst>
            </a:prstGeom>
            <a:gradFill rotWithShape="1">
              <a:gsLst>
                <a:gs pos="0">
                  <a:srgbClr val="0099FF">
                    <a:gamma/>
                    <a:shade val="46275"/>
                    <a:invGamma/>
                  </a:srgbClr>
                </a:gs>
                <a:gs pos="100000">
                  <a:srgbClr val="0099FF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4127" name="Rectangle 15"/>
            <p:cNvSpPr>
              <a:spLocks noChangeArrowheads="1"/>
            </p:cNvSpPr>
            <p:nvPr/>
          </p:nvSpPr>
          <p:spPr bwMode="gray">
            <a:xfrm>
              <a:off x="1195" y="3390"/>
              <a:ext cx="109" cy="318"/>
            </a:xfrm>
            <a:prstGeom prst="rect">
              <a:avLst/>
            </a:prstGeom>
            <a:gradFill rotWithShape="1">
              <a:gsLst>
                <a:gs pos="0">
                  <a:srgbClr val="0099FF">
                    <a:gamma/>
                    <a:shade val="46275"/>
                    <a:invGamma/>
                  </a:srgbClr>
                </a:gs>
                <a:gs pos="50000">
                  <a:srgbClr val="0099FF"/>
                </a:gs>
                <a:gs pos="100000">
                  <a:srgbClr val="00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3491880" y="1412776"/>
            <a:ext cx="2133600" cy="4992960"/>
            <a:chOff x="576" y="1056"/>
            <a:chExt cx="1344" cy="2652"/>
          </a:xfrm>
        </p:grpSpPr>
        <p:sp>
          <p:nvSpPr>
            <p:cNvPr id="474150" name="Rectangle 38"/>
            <p:cNvSpPr>
              <a:spLocks noChangeArrowheads="1"/>
            </p:cNvSpPr>
            <p:nvPr/>
          </p:nvSpPr>
          <p:spPr bwMode="gray">
            <a:xfrm>
              <a:off x="1522" y="1074"/>
              <a:ext cx="96" cy="235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4151" name="AutoShape 39"/>
            <p:cNvSpPr>
              <a:spLocks noChangeArrowheads="1"/>
            </p:cNvSpPr>
            <p:nvPr/>
          </p:nvSpPr>
          <p:spPr bwMode="gray">
            <a:xfrm>
              <a:off x="1186" y="3415"/>
              <a:ext cx="432" cy="288"/>
            </a:xfrm>
            <a:prstGeom prst="parallelogram">
              <a:avLst>
                <a:gd name="adj" fmla="val 114236"/>
              </a:avLst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4152" name="AutoShape 40"/>
            <p:cNvSpPr>
              <a:spLocks noChangeArrowheads="1"/>
            </p:cNvSpPr>
            <p:nvPr/>
          </p:nvSpPr>
          <p:spPr bwMode="gray">
            <a:xfrm>
              <a:off x="576" y="1488"/>
              <a:ext cx="1344" cy="54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FFFF"/>
                </a:gs>
                <a:gs pos="50000">
                  <a:srgbClr val="CCFFFF">
                    <a:gamma/>
                    <a:tint val="36471"/>
                    <a:invGamma/>
                  </a:srgbClr>
                </a:gs>
                <a:gs pos="100000">
                  <a:srgbClr val="CCFFFF"/>
                </a:gs>
              </a:gsLst>
              <a:lin ang="2700000" scaled="1"/>
            </a:gradFill>
            <a:ln w="38100">
              <a:solidFill>
                <a:srgbClr val="00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 dirty="0">
                <a:solidFill>
                  <a:srgbClr val="000000"/>
                </a:solidFill>
              </a:endParaRPr>
            </a:p>
          </p:txBody>
        </p:sp>
        <p:grpSp>
          <p:nvGrpSpPr>
            <p:cNvPr id="5" name="Group 41"/>
            <p:cNvGrpSpPr>
              <a:grpSpLocks/>
            </p:cNvGrpSpPr>
            <p:nvPr/>
          </p:nvGrpSpPr>
          <p:grpSpPr bwMode="auto">
            <a:xfrm>
              <a:off x="1101" y="1056"/>
              <a:ext cx="517" cy="480"/>
              <a:chOff x="1101" y="1056"/>
              <a:chExt cx="517" cy="480"/>
            </a:xfrm>
          </p:grpSpPr>
          <p:sp>
            <p:nvSpPr>
              <p:cNvPr id="474154" name="AutoShape 42"/>
              <p:cNvSpPr>
                <a:spLocks noChangeArrowheads="1"/>
              </p:cNvSpPr>
              <p:nvPr/>
            </p:nvSpPr>
            <p:spPr bwMode="gray">
              <a:xfrm>
                <a:off x="1186" y="1056"/>
                <a:ext cx="432" cy="288"/>
              </a:xfrm>
              <a:prstGeom prst="parallelogram">
                <a:avLst>
                  <a:gd name="adj" fmla="val 109375"/>
                </a:avLst>
              </a:prstGeom>
              <a:solidFill>
                <a:srgbClr val="0099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4155" name="AutoShape 43"/>
              <p:cNvSpPr>
                <a:spLocks noChangeArrowheads="1"/>
              </p:cNvSpPr>
              <p:nvPr/>
            </p:nvSpPr>
            <p:spPr bwMode="gray">
              <a:xfrm>
                <a:off x="1101" y="1344"/>
                <a:ext cx="288" cy="192"/>
              </a:xfrm>
              <a:prstGeom prst="downArrow">
                <a:avLst>
                  <a:gd name="adj1" fmla="val 38889"/>
                  <a:gd name="adj2" fmla="val 50519"/>
                </a:avLst>
              </a:prstGeom>
              <a:solidFill>
                <a:srgbClr val="0099CC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4156" name="AutoShape 44"/>
            <p:cNvSpPr>
              <a:spLocks noChangeArrowheads="1"/>
            </p:cNvSpPr>
            <p:nvPr/>
          </p:nvSpPr>
          <p:spPr bwMode="gray">
            <a:xfrm>
              <a:off x="576" y="2160"/>
              <a:ext cx="1344" cy="54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FFFF"/>
                </a:gs>
                <a:gs pos="50000">
                  <a:srgbClr val="CCFFFF">
                    <a:gamma/>
                    <a:tint val="36471"/>
                    <a:invGamma/>
                  </a:srgbClr>
                </a:gs>
                <a:gs pos="100000">
                  <a:srgbClr val="CCFFFF"/>
                </a:gs>
              </a:gsLst>
              <a:lin ang="2700000" scaled="1"/>
            </a:gradFill>
            <a:ln w="38100">
              <a:solidFill>
                <a:srgbClr val="00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74157" name="AutoShape 45"/>
            <p:cNvSpPr>
              <a:spLocks noChangeArrowheads="1"/>
            </p:cNvSpPr>
            <p:nvPr/>
          </p:nvSpPr>
          <p:spPr bwMode="gray">
            <a:xfrm>
              <a:off x="576" y="2832"/>
              <a:ext cx="1344" cy="54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FFFF"/>
                </a:gs>
                <a:gs pos="50000">
                  <a:srgbClr val="CCFFFF">
                    <a:gamma/>
                    <a:tint val="36471"/>
                    <a:invGamma/>
                  </a:srgbClr>
                </a:gs>
                <a:gs pos="100000">
                  <a:srgbClr val="CCFFFF"/>
                </a:gs>
              </a:gsLst>
              <a:lin ang="2700000" scaled="1"/>
            </a:gradFill>
            <a:ln w="38100">
              <a:solidFill>
                <a:srgbClr val="0099CC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74158" name="AutoShape 46"/>
            <p:cNvSpPr>
              <a:spLocks noChangeArrowheads="1"/>
            </p:cNvSpPr>
            <p:nvPr/>
          </p:nvSpPr>
          <p:spPr bwMode="gray">
            <a:xfrm>
              <a:off x="1104" y="2034"/>
              <a:ext cx="288" cy="192"/>
            </a:xfrm>
            <a:prstGeom prst="downArrow">
              <a:avLst>
                <a:gd name="adj1" fmla="val 38889"/>
                <a:gd name="adj2" fmla="val 50519"/>
              </a:avLst>
            </a:prstGeom>
            <a:gradFill rotWithShape="1">
              <a:gsLst>
                <a:gs pos="0">
                  <a:srgbClr val="0099CC">
                    <a:gamma/>
                    <a:shade val="46275"/>
                    <a:invGamma/>
                  </a:srgbClr>
                </a:gs>
                <a:gs pos="100000">
                  <a:srgbClr val="0099C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4159" name="AutoShape 47"/>
            <p:cNvSpPr>
              <a:spLocks noChangeArrowheads="1"/>
            </p:cNvSpPr>
            <p:nvPr/>
          </p:nvSpPr>
          <p:spPr bwMode="gray">
            <a:xfrm>
              <a:off x="1104" y="2706"/>
              <a:ext cx="288" cy="192"/>
            </a:xfrm>
            <a:prstGeom prst="downArrow">
              <a:avLst>
                <a:gd name="adj1" fmla="val 38889"/>
                <a:gd name="adj2" fmla="val 50519"/>
              </a:avLst>
            </a:prstGeom>
            <a:gradFill rotWithShape="1">
              <a:gsLst>
                <a:gs pos="0">
                  <a:srgbClr val="0099CC">
                    <a:gamma/>
                    <a:shade val="46275"/>
                    <a:invGamma/>
                  </a:srgbClr>
                </a:gs>
                <a:gs pos="100000">
                  <a:srgbClr val="0099CC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4160" name="Rectangle 48"/>
            <p:cNvSpPr>
              <a:spLocks noChangeArrowheads="1"/>
            </p:cNvSpPr>
            <p:nvPr/>
          </p:nvSpPr>
          <p:spPr bwMode="gray">
            <a:xfrm>
              <a:off x="1195" y="3390"/>
              <a:ext cx="109" cy="318"/>
            </a:xfrm>
            <a:prstGeom prst="rect">
              <a:avLst/>
            </a:prstGeom>
            <a:gradFill rotWithShape="1">
              <a:gsLst>
                <a:gs pos="0">
                  <a:srgbClr val="0099CC">
                    <a:gamma/>
                    <a:shade val="46275"/>
                    <a:invGamma/>
                  </a:srgbClr>
                </a:gs>
                <a:gs pos="50000">
                  <a:srgbClr val="0099CC"/>
                </a:gs>
                <a:gs pos="100000">
                  <a:srgbClr val="0099CC">
                    <a:gamma/>
                    <a:shade val="46275"/>
                    <a:invGamma/>
                  </a:srgb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5867400" y="1676400"/>
            <a:ext cx="2665040" cy="3408784"/>
            <a:chOff x="576" y="1056"/>
            <a:chExt cx="1344" cy="1646"/>
          </a:xfrm>
        </p:grpSpPr>
        <p:sp>
          <p:nvSpPr>
            <p:cNvPr id="474164" name="AutoShape 52"/>
            <p:cNvSpPr>
              <a:spLocks noChangeArrowheads="1"/>
            </p:cNvSpPr>
            <p:nvPr/>
          </p:nvSpPr>
          <p:spPr bwMode="gray">
            <a:xfrm>
              <a:off x="576" y="1488"/>
              <a:ext cx="1344" cy="54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9FDCF"/>
                </a:gs>
                <a:gs pos="50000">
                  <a:srgbClr val="E9FDCF">
                    <a:gamma/>
                    <a:tint val="33333"/>
                    <a:invGamma/>
                  </a:srgbClr>
                </a:gs>
                <a:gs pos="100000">
                  <a:srgbClr val="E9FDCF"/>
                </a:gs>
              </a:gsLst>
              <a:lin ang="2700000" scaled="1"/>
            </a:gradFill>
            <a:ln w="38100">
              <a:solidFill>
                <a:srgbClr val="0099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 dirty="0">
                <a:solidFill>
                  <a:srgbClr val="000000"/>
                </a:solidFill>
              </a:endParaRPr>
            </a:p>
          </p:txBody>
        </p:sp>
        <p:grpSp>
          <p:nvGrpSpPr>
            <p:cNvPr id="7" name="Group 53"/>
            <p:cNvGrpSpPr>
              <a:grpSpLocks/>
            </p:cNvGrpSpPr>
            <p:nvPr/>
          </p:nvGrpSpPr>
          <p:grpSpPr bwMode="auto">
            <a:xfrm>
              <a:off x="1101" y="1056"/>
              <a:ext cx="517" cy="480"/>
              <a:chOff x="1101" y="1056"/>
              <a:chExt cx="517" cy="480"/>
            </a:xfrm>
          </p:grpSpPr>
          <p:sp>
            <p:nvSpPr>
              <p:cNvPr id="474166" name="AutoShape 54"/>
              <p:cNvSpPr>
                <a:spLocks noChangeArrowheads="1"/>
              </p:cNvSpPr>
              <p:nvPr/>
            </p:nvSpPr>
            <p:spPr bwMode="gray">
              <a:xfrm>
                <a:off x="1186" y="1056"/>
                <a:ext cx="432" cy="288"/>
              </a:xfrm>
              <a:prstGeom prst="parallelogram">
                <a:avLst>
                  <a:gd name="adj" fmla="val 109375"/>
                </a:avLst>
              </a:prstGeom>
              <a:solidFill>
                <a:srgbClr val="009999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4167" name="AutoShape 55"/>
              <p:cNvSpPr>
                <a:spLocks noChangeArrowheads="1"/>
              </p:cNvSpPr>
              <p:nvPr/>
            </p:nvSpPr>
            <p:spPr bwMode="gray">
              <a:xfrm>
                <a:off x="1101" y="1344"/>
                <a:ext cx="288" cy="192"/>
              </a:xfrm>
              <a:prstGeom prst="downArrow">
                <a:avLst>
                  <a:gd name="adj1" fmla="val 38889"/>
                  <a:gd name="adj2" fmla="val 50519"/>
                </a:avLst>
              </a:prstGeom>
              <a:solidFill>
                <a:srgbClr val="009999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74168" name="AutoShape 56"/>
            <p:cNvSpPr>
              <a:spLocks noChangeArrowheads="1"/>
            </p:cNvSpPr>
            <p:nvPr/>
          </p:nvSpPr>
          <p:spPr bwMode="gray">
            <a:xfrm>
              <a:off x="576" y="2160"/>
              <a:ext cx="1344" cy="54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9FDCF"/>
                </a:gs>
                <a:gs pos="50000">
                  <a:srgbClr val="E9FDCF">
                    <a:gamma/>
                    <a:tint val="33333"/>
                    <a:invGamma/>
                  </a:srgbClr>
                </a:gs>
                <a:gs pos="100000">
                  <a:srgbClr val="E9FDCF"/>
                </a:gs>
              </a:gsLst>
              <a:lin ang="2700000" scaled="1"/>
            </a:gradFill>
            <a:ln w="38100">
              <a:solidFill>
                <a:srgbClr val="0099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1" dirty="0">
                <a:solidFill>
                  <a:srgbClr val="000000"/>
                </a:solidFill>
              </a:endParaRPr>
            </a:p>
          </p:txBody>
        </p:sp>
        <p:sp>
          <p:nvSpPr>
            <p:cNvPr id="474170" name="AutoShape 58"/>
            <p:cNvSpPr>
              <a:spLocks noChangeArrowheads="1"/>
            </p:cNvSpPr>
            <p:nvPr/>
          </p:nvSpPr>
          <p:spPr bwMode="gray">
            <a:xfrm>
              <a:off x="1104" y="2034"/>
              <a:ext cx="288" cy="192"/>
            </a:xfrm>
            <a:prstGeom prst="downArrow">
              <a:avLst>
                <a:gd name="adj1" fmla="val 38889"/>
                <a:gd name="adj2" fmla="val 50519"/>
              </a:avLst>
            </a:prstGeom>
            <a:gradFill rotWithShape="1">
              <a:gsLst>
                <a:gs pos="0">
                  <a:srgbClr val="009999">
                    <a:gamma/>
                    <a:shade val="46275"/>
                    <a:invGamma/>
                  </a:srgbClr>
                </a:gs>
                <a:gs pos="100000">
                  <a:srgbClr val="009999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" name="Прямоугольник 38"/>
          <p:cNvSpPr/>
          <p:nvPr/>
        </p:nvSpPr>
        <p:spPr>
          <a:xfrm>
            <a:off x="1259632" y="332656"/>
            <a:ext cx="626469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«Күлтегін»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кіші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жазу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әрқайсысы өз алдына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дербес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әрі сюжеттік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жағынан бір-бірімен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тығыз 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сегіз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топтамадан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187625" y="2420888"/>
            <a:ext cx="20162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қағанның өз халқына айтқан үндеуі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1187624" y="3501008"/>
            <a:ext cx="22322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2.Түрік қағандығы жерінің кеңдігін суреттейді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115616" y="4581128"/>
            <a:ext cx="2520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3.түркілердің әскери жорықтарын жыр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етеді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419872" y="2276872"/>
            <a:ext cx="29523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4.табғаш халқының қастандық әрекеті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әңгіме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491880" y="3501008"/>
            <a:ext cx="23042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5.Табғаштармен қарым-қатынастың ажал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қатері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3563888" y="4869160"/>
            <a:ext cx="20162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6түркі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халқының көреген емес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екені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868144" y="2564904"/>
            <a:ext cx="25922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түркі халқының даңқын көкке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көтерген Білге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қаған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5868144" y="3861048"/>
            <a:ext cx="26642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8. осы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ескерткіш-жырды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жазуға себеп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болған жайттарды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баяндауға арналған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0596"/>
            <a:ext cx="9144000" cy="6906054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51520" y="2708919"/>
            <a:ext cx="2376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Күлтегін ескерткіші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қазақ қоғамындағы көне түркілік рухты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тірілтті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03848" y="2690336"/>
            <a:ext cx="27363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Еуразия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құрлығының төсінде бедерленген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көне жазбалары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адамзат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өркениетінің үлкен қазынасы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660232" y="2636913"/>
            <a:ext cx="24837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түркі тайпаларының тарихы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м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дениеті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ж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леуметтік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құрылысы жөнінде құнды деректер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 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75656" y="260649"/>
            <a:ext cx="5976664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Йоллығ Тегін шығармашылығының елтанымдық ерекшелігі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40431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OZHO13yzUCaepRpRzBw5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OZHO13yzUCaepRpRzBw5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OZHO13yzUCaepRpRzBw5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OZHO13yzUCaepRpRzBw5w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460</TotalTime>
  <Words>793</Words>
  <Application>Microsoft Office PowerPoint</Application>
  <PresentationFormat>Экран (4:3)</PresentationFormat>
  <Paragraphs>64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рст2</dc:creator>
  <cp:lastModifiedBy>рст2</cp:lastModifiedBy>
  <cp:revision>53</cp:revision>
  <dcterms:created xsi:type="dcterms:W3CDTF">2020-10-01T18:59:18Z</dcterms:created>
  <dcterms:modified xsi:type="dcterms:W3CDTF">2020-10-03T06:45:58Z</dcterms:modified>
</cp:coreProperties>
</file>